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6" r:id="rId2"/>
    <p:sldId id="281" r:id="rId3"/>
    <p:sldId id="289" r:id="rId4"/>
    <p:sldId id="290" r:id="rId5"/>
    <p:sldId id="302" r:id="rId6"/>
    <p:sldId id="259" r:id="rId7"/>
    <p:sldId id="284" r:id="rId8"/>
    <p:sldId id="291" r:id="rId9"/>
    <p:sldId id="292" r:id="rId10"/>
    <p:sldId id="303" r:id="rId11"/>
    <p:sldId id="273" r:id="rId12"/>
    <p:sldId id="271" r:id="rId13"/>
    <p:sldId id="274" r:id="rId14"/>
    <p:sldId id="293" r:id="rId15"/>
    <p:sldId id="294" r:id="rId16"/>
    <p:sldId id="304" r:id="rId17"/>
    <p:sldId id="277" r:id="rId18"/>
    <p:sldId id="305" r:id="rId19"/>
    <p:sldId id="279" r:id="rId20"/>
    <p:sldId id="288" r:id="rId21"/>
    <p:sldId id="295" r:id="rId22"/>
    <p:sldId id="306" r:id="rId23"/>
    <p:sldId id="296" r:id="rId24"/>
    <p:sldId id="297" r:id="rId25"/>
    <p:sldId id="298" r:id="rId26"/>
    <p:sldId id="299" r:id="rId27"/>
    <p:sldId id="300" r:id="rId28"/>
    <p:sldId id="301" r:id="rId29"/>
    <p:sldId id="308" r:id="rId30"/>
    <p:sldId id="280" r:id="rId31"/>
    <p:sldId id="307" r:id="rId32"/>
  </p:sldIdLst>
  <p:sldSz cx="9144000" cy="5715000" type="screen16x1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30D33"/>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185" autoAdjust="0"/>
    <p:restoredTop sz="94660"/>
  </p:normalViewPr>
  <p:slideViewPr>
    <p:cSldViewPr>
      <p:cViewPr>
        <p:scale>
          <a:sx n="80" d="100"/>
          <a:sy n="80" d="100"/>
        </p:scale>
        <p:origin x="-1098" y="-276"/>
      </p:cViewPr>
      <p:guideLst>
        <p:guide orient="horz" pos="180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775355"/>
            <a:ext cx="7772400" cy="1225021"/>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238500"/>
            <a:ext cx="6400800" cy="14605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23C0A82-1EF3-4D0E-BFAF-4D24BE684426}" type="datetimeFigureOut">
              <a:rPr lang="en-US" smtClean="0"/>
              <a:pPr/>
              <a:t>8/3/2012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112F6A2-B444-4BF1-800C-544769C60DE5}" type="slidenum">
              <a:rPr lang="en-US" smtClean="0"/>
              <a:pPr/>
              <a:t>‹#›</a:t>
            </a:fld>
            <a:endParaRPr lang="en-US"/>
          </a:p>
        </p:txBody>
      </p:sp>
    </p:spTree>
    <p:extLst>
      <p:ext uri="{BB962C8B-B14F-4D97-AF65-F5344CB8AC3E}">
        <p14:creationId xmlns:p14="http://schemas.microsoft.com/office/powerpoint/2010/main" val="27349582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23C0A82-1EF3-4D0E-BFAF-4D24BE684426}" type="datetimeFigureOut">
              <a:rPr lang="en-US" smtClean="0"/>
              <a:pPr/>
              <a:t>8/3/2012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112F6A2-B444-4BF1-800C-544769C60DE5}" type="slidenum">
              <a:rPr lang="en-US" smtClean="0"/>
              <a:pPr/>
              <a:t>‹#›</a:t>
            </a:fld>
            <a:endParaRPr lang="en-US"/>
          </a:p>
        </p:txBody>
      </p:sp>
    </p:spTree>
    <p:extLst>
      <p:ext uri="{BB962C8B-B14F-4D97-AF65-F5344CB8AC3E}">
        <p14:creationId xmlns:p14="http://schemas.microsoft.com/office/powerpoint/2010/main" val="16642300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28865"/>
            <a:ext cx="2057400" cy="4876271"/>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28865"/>
            <a:ext cx="6019800" cy="487627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23C0A82-1EF3-4D0E-BFAF-4D24BE684426}" type="datetimeFigureOut">
              <a:rPr lang="en-US" smtClean="0"/>
              <a:pPr/>
              <a:t>8/3/2012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112F6A2-B444-4BF1-800C-544769C60DE5}" type="slidenum">
              <a:rPr lang="en-US" smtClean="0"/>
              <a:pPr/>
              <a:t>‹#›</a:t>
            </a:fld>
            <a:endParaRPr lang="en-US"/>
          </a:p>
        </p:txBody>
      </p:sp>
    </p:spTree>
    <p:extLst>
      <p:ext uri="{BB962C8B-B14F-4D97-AF65-F5344CB8AC3E}">
        <p14:creationId xmlns:p14="http://schemas.microsoft.com/office/powerpoint/2010/main" val="19603113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23C0A82-1EF3-4D0E-BFAF-4D24BE684426}" type="datetimeFigureOut">
              <a:rPr lang="en-US" smtClean="0"/>
              <a:pPr/>
              <a:t>8/3/2012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112F6A2-B444-4BF1-800C-544769C60DE5}" type="slidenum">
              <a:rPr lang="en-US" smtClean="0"/>
              <a:pPr/>
              <a:t>‹#›</a:t>
            </a:fld>
            <a:endParaRPr lang="en-US"/>
          </a:p>
        </p:txBody>
      </p:sp>
    </p:spTree>
    <p:extLst>
      <p:ext uri="{BB962C8B-B14F-4D97-AF65-F5344CB8AC3E}">
        <p14:creationId xmlns:p14="http://schemas.microsoft.com/office/powerpoint/2010/main" val="33031219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672417"/>
            <a:ext cx="7772400" cy="1135063"/>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422261"/>
            <a:ext cx="7772400" cy="1250156"/>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23C0A82-1EF3-4D0E-BFAF-4D24BE684426}" type="datetimeFigureOut">
              <a:rPr lang="en-US" smtClean="0"/>
              <a:pPr/>
              <a:t>8/3/2012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112F6A2-B444-4BF1-800C-544769C60DE5}" type="slidenum">
              <a:rPr lang="en-US" smtClean="0"/>
              <a:pPr/>
              <a:t>‹#›</a:t>
            </a:fld>
            <a:endParaRPr lang="en-US"/>
          </a:p>
        </p:txBody>
      </p:sp>
    </p:spTree>
    <p:extLst>
      <p:ext uri="{BB962C8B-B14F-4D97-AF65-F5344CB8AC3E}">
        <p14:creationId xmlns:p14="http://schemas.microsoft.com/office/powerpoint/2010/main" val="3607698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333500"/>
            <a:ext cx="4038600"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333500"/>
            <a:ext cx="4038600"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23C0A82-1EF3-4D0E-BFAF-4D24BE684426}" type="datetimeFigureOut">
              <a:rPr lang="en-US" smtClean="0"/>
              <a:pPr/>
              <a:t>8/3/2012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112F6A2-B444-4BF1-800C-544769C60DE5}" type="slidenum">
              <a:rPr lang="en-US" smtClean="0"/>
              <a:pPr/>
              <a:t>‹#›</a:t>
            </a:fld>
            <a:endParaRPr lang="en-US"/>
          </a:p>
        </p:txBody>
      </p:sp>
    </p:spTree>
    <p:extLst>
      <p:ext uri="{BB962C8B-B14F-4D97-AF65-F5344CB8AC3E}">
        <p14:creationId xmlns:p14="http://schemas.microsoft.com/office/powerpoint/2010/main" val="6987319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279261"/>
            <a:ext cx="4040188"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812396"/>
            <a:ext cx="4040188"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279261"/>
            <a:ext cx="4041775"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812396"/>
            <a:ext cx="4041775"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23C0A82-1EF3-4D0E-BFAF-4D24BE684426}" type="datetimeFigureOut">
              <a:rPr lang="en-US" smtClean="0"/>
              <a:pPr/>
              <a:t>8/3/2012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112F6A2-B444-4BF1-800C-544769C60DE5}" type="slidenum">
              <a:rPr lang="en-US" smtClean="0"/>
              <a:pPr/>
              <a:t>‹#›</a:t>
            </a:fld>
            <a:endParaRPr lang="en-US"/>
          </a:p>
        </p:txBody>
      </p:sp>
    </p:spTree>
    <p:extLst>
      <p:ext uri="{BB962C8B-B14F-4D97-AF65-F5344CB8AC3E}">
        <p14:creationId xmlns:p14="http://schemas.microsoft.com/office/powerpoint/2010/main" val="19850695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23C0A82-1EF3-4D0E-BFAF-4D24BE684426}" type="datetimeFigureOut">
              <a:rPr lang="en-US" smtClean="0"/>
              <a:pPr/>
              <a:t>8/3/2012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112F6A2-B444-4BF1-800C-544769C60DE5}" type="slidenum">
              <a:rPr lang="en-US" smtClean="0"/>
              <a:pPr/>
              <a:t>‹#›</a:t>
            </a:fld>
            <a:endParaRPr lang="en-US"/>
          </a:p>
        </p:txBody>
      </p:sp>
    </p:spTree>
    <p:extLst>
      <p:ext uri="{BB962C8B-B14F-4D97-AF65-F5344CB8AC3E}">
        <p14:creationId xmlns:p14="http://schemas.microsoft.com/office/powerpoint/2010/main" val="2228606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23C0A82-1EF3-4D0E-BFAF-4D24BE684426}" type="datetimeFigureOut">
              <a:rPr lang="en-US" smtClean="0"/>
              <a:pPr/>
              <a:t>8/3/2012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112F6A2-B444-4BF1-800C-544769C60DE5}" type="slidenum">
              <a:rPr lang="en-US" smtClean="0"/>
              <a:pPr/>
              <a:t>‹#›</a:t>
            </a:fld>
            <a:endParaRPr lang="en-US"/>
          </a:p>
        </p:txBody>
      </p:sp>
    </p:spTree>
    <p:extLst>
      <p:ext uri="{BB962C8B-B14F-4D97-AF65-F5344CB8AC3E}">
        <p14:creationId xmlns:p14="http://schemas.microsoft.com/office/powerpoint/2010/main" val="728517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27542"/>
            <a:ext cx="3008313" cy="968375"/>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27542"/>
            <a:ext cx="5111750" cy="487759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195917"/>
            <a:ext cx="3008313" cy="39092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3C0A82-1EF3-4D0E-BFAF-4D24BE684426}" type="datetimeFigureOut">
              <a:rPr lang="en-US" smtClean="0"/>
              <a:pPr/>
              <a:t>8/3/2012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112F6A2-B444-4BF1-800C-544769C60DE5}" type="slidenum">
              <a:rPr lang="en-US" smtClean="0"/>
              <a:pPr/>
              <a:t>‹#›</a:t>
            </a:fld>
            <a:endParaRPr lang="en-US"/>
          </a:p>
        </p:txBody>
      </p:sp>
    </p:spTree>
    <p:extLst>
      <p:ext uri="{BB962C8B-B14F-4D97-AF65-F5344CB8AC3E}">
        <p14:creationId xmlns:p14="http://schemas.microsoft.com/office/powerpoint/2010/main" val="27255877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000500"/>
            <a:ext cx="5486400" cy="472282"/>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510646"/>
            <a:ext cx="5486400" cy="3429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472782"/>
            <a:ext cx="5486400" cy="6707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3C0A82-1EF3-4D0E-BFAF-4D24BE684426}" type="datetimeFigureOut">
              <a:rPr lang="en-US" smtClean="0"/>
              <a:pPr/>
              <a:t>8/3/2012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112F6A2-B444-4BF1-800C-544769C60DE5}" type="slidenum">
              <a:rPr lang="en-US" smtClean="0"/>
              <a:pPr/>
              <a:t>‹#›</a:t>
            </a:fld>
            <a:endParaRPr lang="en-US"/>
          </a:p>
        </p:txBody>
      </p:sp>
    </p:spTree>
    <p:extLst>
      <p:ext uri="{BB962C8B-B14F-4D97-AF65-F5344CB8AC3E}">
        <p14:creationId xmlns:p14="http://schemas.microsoft.com/office/powerpoint/2010/main" val="29795646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28865"/>
            <a:ext cx="8229600" cy="9525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333500"/>
            <a:ext cx="8229600" cy="377163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5296959"/>
            <a:ext cx="2133600" cy="304271"/>
          </a:xfrm>
          <a:prstGeom prst="rect">
            <a:avLst/>
          </a:prstGeom>
        </p:spPr>
        <p:txBody>
          <a:bodyPr vert="horz" lIns="91440" tIns="45720" rIns="91440" bIns="45720" rtlCol="0" anchor="ctr"/>
          <a:lstStyle>
            <a:lvl1pPr algn="l">
              <a:defRPr sz="1200">
                <a:solidFill>
                  <a:schemeClr val="tx1">
                    <a:tint val="75000"/>
                  </a:schemeClr>
                </a:solidFill>
              </a:defRPr>
            </a:lvl1pPr>
          </a:lstStyle>
          <a:p>
            <a:fld id="{423C0A82-1EF3-4D0E-BFAF-4D24BE684426}" type="datetimeFigureOut">
              <a:rPr lang="en-US" smtClean="0"/>
              <a:pPr/>
              <a:t>8/3/2012</a:t>
            </a:fld>
            <a:endParaRPr lang="en-US"/>
          </a:p>
        </p:txBody>
      </p:sp>
      <p:sp>
        <p:nvSpPr>
          <p:cNvPr id="5" name="Footer Placeholder 4"/>
          <p:cNvSpPr>
            <a:spLocks noGrp="1"/>
          </p:cNvSpPr>
          <p:nvPr>
            <p:ph type="ftr" sz="quarter" idx="3"/>
          </p:nvPr>
        </p:nvSpPr>
        <p:spPr>
          <a:xfrm>
            <a:off x="3124200" y="5296959"/>
            <a:ext cx="2895600" cy="304271"/>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5296959"/>
            <a:ext cx="2133600" cy="304271"/>
          </a:xfrm>
          <a:prstGeom prst="rect">
            <a:avLst/>
          </a:prstGeom>
        </p:spPr>
        <p:txBody>
          <a:bodyPr vert="horz" lIns="91440" tIns="45720" rIns="91440" bIns="45720" rtlCol="0" anchor="ctr"/>
          <a:lstStyle>
            <a:lvl1pPr algn="r">
              <a:defRPr sz="1200">
                <a:solidFill>
                  <a:schemeClr val="tx1">
                    <a:tint val="75000"/>
                  </a:schemeClr>
                </a:solidFill>
              </a:defRPr>
            </a:lvl1pPr>
          </a:lstStyle>
          <a:p>
            <a:fld id="{F112F6A2-B444-4BF1-800C-544769C60DE5}" type="slidenum">
              <a:rPr lang="en-US" smtClean="0"/>
              <a:pPr/>
              <a:t>‹#›</a:t>
            </a:fld>
            <a:endParaRPr lang="en-US"/>
          </a:p>
        </p:txBody>
      </p:sp>
    </p:spTree>
    <p:extLst>
      <p:ext uri="{BB962C8B-B14F-4D97-AF65-F5344CB8AC3E}">
        <p14:creationId xmlns:p14="http://schemas.microsoft.com/office/powerpoint/2010/main" val="94007675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www.econclassroom.com/?cat=13" TargetMode="External"/><Relationship Id="rId3" Type="http://schemas.openxmlformats.org/officeDocument/2006/relationships/hyperlink" Target="http://welkerswikinomics.com/blog/category/costs-of-production/" TargetMode="External"/><Relationship Id="rId7" Type="http://schemas.openxmlformats.org/officeDocument/2006/relationships/hyperlink" Target="http://welkerswikinomics.com/blog/category/economies-of-scale/" TargetMode="External"/><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hyperlink" Target="http://welkerswikinomics.com/blog/category/law-of-diminishing-returns/" TargetMode="External"/><Relationship Id="rId11" Type="http://schemas.openxmlformats.org/officeDocument/2006/relationships/hyperlink" Target="http://www.econclassroom.com/?page_id=3196" TargetMode="External"/><Relationship Id="rId5" Type="http://schemas.openxmlformats.org/officeDocument/2006/relationships/hyperlink" Target="http://welkerswikinomics.com/blog/category/profit-maximization/" TargetMode="External"/><Relationship Id="rId10" Type="http://schemas.openxmlformats.org/officeDocument/2006/relationships/hyperlink" Target="http://www.econclassroom.com/?page_id=2889" TargetMode="External"/><Relationship Id="rId4" Type="http://schemas.openxmlformats.org/officeDocument/2006/relationships/hyperlink" Target="http://welkerswikinomics.com/blog/category/cost-minimization/" TargetMode="External"/><Relationship Id="rId9" Type="http://schemas.openxmlformats.org/officeDocument/2006/relationships/hyperlink" Target="http://www.econclassroom.com/?cat=70"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7.xml"/><Relationship Id="rId1" Type="http://schemas.openxmlformats.org/officeDocument/2006/relationships/video" Target="http://www.youtube.com/v/09sOhhoB-20?version=3&amp;hl=en_US&amp;rel=0" TargetMode="External"/><Relationship Id="rId5" Type="http://schemas.openxmlformats.org/officeDocument/2006/relationships/image" Target="../media/image3.png"/><Relationship Id="rId4" Type="http://schemas.openxmlformats.org/officeDocument/2006/relationships/hyperlink" Target="http://www.econclassroom.com/?p=2969" TargetMode="Externa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xml"/><Relationship Id="rId1" Type="http://schemas.openxmlformats.org/officeDocument/2006/relationships/video" Target="http://www.youtube.com/v/_M7CtkWnD5U?version=3&amp;hl=en_US&amp;rel=0" TargetMode="External"/><Relationship Id="rId5" Type="http://schemas.openxmlformats.org/officeDocument/2006/relationships/image" Target="../media/image3.png"/><Relationship Id="rId4" Type="http://schemas.openxmlformats.org/officeDocument/2006/relationships/hyperlink" Target="http://www.econclassroom.com/?p=2977"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xml"/><Relationship Id="rId1" Type="http://schemas.openxmlformats.org/officeDocument/2006/relationships/video" Target="http://www.youtube.com/v/TI5lbZrUbyA?version=3&amp;hl=en_US&amp;rel=0" TargetMode="External"/><Relationship Id="rId5" Type="http://schemas.openxmlformats.org/officeDocument/2006/relationships/image" Target="../media/image3.png"/><Relationship Id="rId4" Type="http://schemas.openxmlformats.org/officeDocument/2006/relationships/hyperlink" Target="http://www.econclassroom.com/?p=2992" TargetMode="External"/></Relationships>
</file>

<file path=ppt/slides/_rels/slide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7.xml"/><Relationship Id="rId1" Type="http://schemas.openxmlformats.org/officeDocument/2006/relationships/video" Target="http://www.youtube.com/v/68-vmWJQqlo?version=3&amp;hl=en_US&amp;rel=0" TargetMode="External"/><Relationship Id="rId5" Type="http://schemas.openxmlformats.org/officeDocument/2006/relationships/image" Target="../media/image3.png"/><Relationship Id="rId4" Type="http://schemas.openxmlformats.org/officeDocument/2006/relationships/hyperlink" Target="http://www.econclassroom.com/?p=2997" TargetMode="External"/></Relationships>
</file>

<file path=ppt/slides/_rels/slide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7.xml"/><Relationship Id="rId4" Type="http://schemas.openxmlformats.org/officeDocument/2006/relationships/image" Target="../media/image1.jpeg"/></Relationships>
</file>

<file path=ppt/slides/_rels/slide2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7.xml"/><Relationship Id="rId1" Type="http://schemas.openxmlformats.org/officeDocument/2006/relationships/video" Target="http://www.youtube.com/v/ivBLIlhag5w?version=3&amp;hl=en_US&amp;rel=0" TargetMode="External"/><Relationship Id="rId5" Type="http://schemas.openxmlformats.org/officeDocument/2006/relationships/image" Target="../media/image3.png"/><Relationship Id="rId4" Type="http://schemas.openxmlformats.org/officeDocument/2006/relationships/hyperlink" Target="http://www.econclassroom.com/?p=3013"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xml"/><Relationship Id="rId1" Type="http://schemas.openxmlformats.org/officeDocument/2006/relationships/video" Target="http://www.youtube.com/v/CfioxJ4E_h4?version=3&amp;hl=en_US&amp;rel=0" TargetMode="External"/><Relationship Id="rId5" Type="http://schemas.openxmlformats.org/officeDocument/2006/relationships/image" Target="../media/image3.png"/><Relationship Id="rId4" Type="http://schemas.openxmlformats.org/officeDocument/2006/relationships/hyperlink" Target="http://www.econclassroom.com/?p=3001"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7.xml"/><Relationship Id="rId1" Type="http://schemas.openxmlformats.org/officeDocument/2006/relationships/video" Target="http://www.youtube.com/v/CfioxJ4E_h4?version=3&amp;hl=en_US&amp;rel=0" TargetMode="External"/><Relationship Id="rId5" Type="http://schemas.openxmlformats.org/officeDocument/2006/relationships/image" Target="../media/image3.png"/><Relationship Id="rId4" Type="http://schemas.openxmlformats.org/officeDocument/2006/relationships/hyperlink" Target="http://www.econclassroom.com/?p=2965"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1"/>
          <p:cNvGrpSpPr/>
          <p:nvPr/>
        </p:nvGrpSpPr>
        <p:grpSpPr>
          <a:xfrm>
            <a:off x="0" y="0"/>
            <a:ext cx="9144000" cy="697260"/>
            <a:chOff x="0" y="0"/>
            <a:chExt cx="9144000" cy="836712"/>
          </a:xfrm>
        </p:grpSpPr>
        <p:sp>
          <p:nvSpPr>
            <p:cNvPr id="13" name="Rectangle 12"/>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1.5.1 Costs</a:t>
              </a: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 </a:t>
              </a:r>
              <a:r>
                <a:rPr lang="en-US" dirty="0" smtClean="0">
                  <a:solidFill>
                    <a:schemeClr val="bg1">
                      <a:lumMod val="50000"/>
                    </a:schemeClr>
                  </a:solidFill>
                  <a:effectLst>
                    <a:outerShdw blurRad="50800" dist="38100" dir="2700000" algn="tl" rotWithShape="0">
                      <a:srgbClr val="000000">
                        <a:alpha val="43000"/>
                      </a:srgbClr>
                    </a:outerShdw>
                  </a:effectLst>
                  <a:latin typeface="Gill Sans"/>
                </a:rPr>
                <a:t>of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Production</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5"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graphicFrame>
        <p:nvGraphicFramePr>
          <p:cNvPr id="7" name="Table 6"/>
          <p:cNvGraphicFramePr>
            <a:graphicFrameLocks noGrp="1"/>
          </p:cNvGraphicFramePr>
          <p:nvPr>
            <p:extLst>
              <p:ext uri="{D42A27DB-BD31-4B8C-83A1-F6EECF244321}">
                <p14:modId xmlns:p14="http://schemas.microsoft.com/office/powerpoint/2010/main" val="2320850579"/>
              </p:ext>
            </p:extLst>
          </p:nvPr>
        </p:nvGraphicFramePr>
        <p:xfrm>
          <a:off x="152400" y="876301"/>
          <a:ext cx="6705600" cy="4648199"/>
        </p:xfrm>
        <a:graphic>
          <a:graphicData uri="http://schemas.openxmlformats.org/drawingml/2006/table">
            <a:tbl>
              <a:tblPr firstRow="1" bandRow="1">
                <a:tableStyleId>{5C22544A-7EE6-4342-B048-85BDC9FD1C3A}</a:tableStyleId>
              </a:tblPr>
              <a:tblGrid>
                <a:gridCol w="6705600"/>
              </a:tblGrid>
              <a:tr h="1562412">
                <a:tc>
                  <a:txBody>
                    <a:bodyPr/>
                    <a:lstStyle/>
                    <a:p>
                      <a:r>
                        <a:rPr lang="en-US" sz="2000" b="1" dirty="0" smtClean="0">
                          <a:solidFill>
                            <a:srgbClr val="0000FF"/>
                          </a:solidFill>
                          <a:latin typeface="+mn-lt"/>
                          <a:cs typeface="Arial" pitchFamily="34" charset="0"/>
                        </a:rPr>
                        <a:t>Costs of production in the short-run</a:t>
                      </a:r>
                      <a:endParaRPr lang="en-US" sz="2000" b="1" dirty="0">
                        <a:solidFill>
                          <a:schemeClr val="tx1"/>
                        </a:solidFill>
                        <a:latin typeface="+mn-lt"/>
                        <a:cs typeface="Arial" pitchFamily="34" charset="0"/>
                      </a:endParaRPr>
                    </a:p>
                    <a:p>
                      <a:pPr marL="285750" indent="-285750">
                        <a:buFont typeface="Arial" pitchFamily="34" charset="0"/>
                        <a:buChar char="•"/>
                      </a:pPr>
                      <a:r>
                        <a:rPr lang="en-US" sz="1800" b="0" dirty="0" smtClean="0">
                          <a:solidFill>
                            <a:schemeClr val="tx1"/>
                          </a:solidFill>
                          <a:latin typeface="+mn-lt"/>
                          <a:cs typeface="Arial" pitchFamily="34" charset="0"/>
                        </a:rPr>
                        <a:t>The law of diminishing</a:t>
                      </a:r>
                      <a:r>
                        <a:rPr lang="en-US" sz="1800" b="0" baseline="0" dirty="0" smtClean="0">
                          <a:solidFill>
                            <a:schemeClr val="tx1"/>
                          </a:solidFill>
                          <a:latin typeface="+mn-lt"/>
                          <a:cs typeface="Arial" pitchFamily="34" charset="0"/>
                        </a:rPr>
                        <a:t> returns</a:t>
                      </a:r>
                    </a:p>
                    <a:p>
                      <a:pPr marL="285750" indent="-285750">
                        <a:buFont typeface="Arial" pitchFamily="34" charset="0"/>
                        <a:buChar char="•"/>
                      </a:pPr>
                      <a:r>
                        <a:rPr lang="en-US" sz="1800" b="0" baseline="0" dirty="0" smtClean="0">
                          <a:solidFill>
                            <a:schemeClr val="tx1"/>
                          </a:solidFill>
                          <a:latin typeface="+mn-lt"/>
                          <a:cs typeface="Arial" pitchFamily="34" charset="0"/>
                        </a:rPr>
                        <a:t>Total, average and marginal product</a:t>
                      </a:r>
                    </a:p>
                    <a:p>
                      <a:pPr marL="285750" indent="-285750">
                        <a:buFont typeface="Arial" pitchFamily="34" charset="0"/>
                        <a:buChar char="•"/>
                      </a:pPr>
                      <a:r>
                        <a:rPr lang="en-US" sz="1800" b="0" baseline="0" dirty="0" smtClean="0">
                          <a:solidFill>
                            <a:schemeClr val="tx1"/>
                          </a:solidFill>
                          <a:latin typeface="+mn-lt"/>
                          <a:cs typeface="Arial" pitchFamily="34" charset="0"/>
                        </a:rPr>
                        <a:t>Total, average and marginal cost</a:t>
                      </a:r>
                    </a:p>
                    <a:p>
                      <a:pPr marL="285750" indent="-285750">
                        <a:buFont typeface="Arial" pitchFamily="34" charset="0"/>
                        <a:buChar char="•"/>
                      </a:pPr>
                      <a:r>
                        <a:rPr lang="en-US" sz="1800" b="0" baseline="0" dirty="0" smtClean="0">
                          <a:solidFill>
                            <a:schemeClr val="tx1"/>
                          </a:solidFill>
                          <a:latin typeface="+mn-lt"/>
                          <a:cs typeface="Arial" pitchFamily="34" charset="0"/>
                        </a:rPr>
                        <a:t>Explicit and implicit costs</a:t>
                      </a:r>
                    </a:p>
                  </a:txBody>
                  <a:tcPr marT="38100" marB="38100">
                    <a:lnL w="12700" cmpd="sng">
                      <a:noFill/>
                    </a:lnL>
                    <a:lnR w="12700" cmpd="sng">
                      <a:noFill/>
                    </a:lnR>
                    <a:lnT w="12700" cap="flat" cmpd="sng" algn="ctr">
                      <a:noFill/>
                      <a:prstDash val="solid"/>
                      <a:round/>
                      <a:headEnd type="none" w="med" len="med"/>
                      <a:tailEnd type="none" w="med" len="med"/>
                    </a:lnT>
                    <a:lnB w="38100" cmpd="sng">
                      <a:noFill/>
                    </a:lnB>
                    <a:lnTlToBr w="12700" cmpd="sng">
                      <a:noFill/>
                      <a:prstDash val="solid"/>
                    </a:lnTlToBr>
                    <a:lnBlToTr w="12700" cmpd="sng">
                      <a:noFill/>
                      <a:prstDash val="solid"/>
                    </a:lnBlToTr>
                    <a:solidFill>
                      <a:schemeClr val="bg1">
                        <a:lumMod val="65000"/>
                        <a:alpha val="22000"/>
                      </a:schemeClr>
                    </a:solidFill>
                  </a:tcPr>
                </a:tc>
              </a:tr>
              <a:tr h="967207">
                <a:tc>
                  <a:txBody>
                    <a:bodyPr/>
                    <a:lstStyle/>
                    <a:p>
                      <a:r>
                        <a:rPr lang="en-US" sz="2000" b="1" dirty="0" smtClean="0">
                          <a:solidFill>
                            <a:srgbClr val="0000FF"/>
                          </a:solidFill>
                          <a:latin typeface="+mn-lt"/>
                          <a:cs typeface="Arial" pitchFamily="34" charset="0"/>
                        </a:rPr>
                        <a:t>Costs</a:t>
                      </a:r>
                      <a:r>
                        <a:rPr lang="en-US" sz="2000" b="1" baseline="0" dirty="0" smtClean="0">
                          <a:solidFill>
                            <a:srgbClr val="0000FF"/>
                          </a:solidFill>
                          <a:latin typeface="+mn-lt"/>
                          <a:cs typeface="Arial" pitchFamily="34" charset="0"/>
                        </a:rPr>
                        <a:t> of p</a:t>
                      </a:r>
                      <a:r>
                        <a:rPr lang="en-US" sz="2000" b="1" dirty="0" smtClean="0">
                          <a:solidFill>
                            <a:srgbClr val="0000FF"/>
                          </a:solidFill>
                          <a:latin typeface="+mn-lt"/>
                          <a:cs typeface="Arial" pitchFamily="34" charset="0"/>
                        </a:rPr>
                        <a:t>roduction in the long-run</a:t>
                      </a:r>
                      <a:endParaRPr lang="en-US" sz="2000" b="1" dirty="0">
                        <a:solidFill>
                          <a:schemeClr val="tx1"/>
                        </a:solidFill>
                        <a:latin typeface="+mn-lt"/>
                        <a:cs typeface="Arial" pitchFamily="34" charset="0"/>
                      </a:endParaRPr>
                    </a:p>
                    <a:p>
                      <a:pPr marL="285750" indent="-285750">
                        <a:buFont typeface="Arial" pitchFamily="34" charset="0"/>
                        <a:buChar char="•"/>
                      </a:pPr>
                      <a:r>
                        <a:rPr lang="en-US" sz="1800" b="0" dirty="0" smtClean="0">
                          <a:solidFill>
                            <a:schemeClr val="tx1"/>
                          </a:solidFill>
                          <a:latin typeface="+mn-lt"/>
                          <a:cs typeface="Arial" pitchFamily="34" charset="0"/>
                        </a:rPr>
                        <a:t>Economies of scale</a:t>
                      </a:r>
                    </a:p>
                    <a:p>
                      <a:pPr marL="285750" indent="-285750">
                        <a:buFont typeface="Arial" pitchFamily="34" charset="0"/>
                        <a:buChar char="•"/>
                      </a:pPr>
                      <a:r>
                        <a:rPr lang="en-US" sz="1800" b="0" dirty="0" smtClean="0">
                          <a:solidFill>
                            <a:schemeClr val="tx1"/>
                          </a:solidFill>
                          <a:latin typeface="+mn-lt"/>
                          <a:cs typeface="Arial" pitchFamily="34" charset="0"/>
                        </a:rPr>
                        <a:t>The relationship between SR ATC and LR ATC</a:t>
                      </a:r>
                    </a:p>
                  </a:txBody>
                  <a:tcPr marT="38100" marB="38100">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bg1">
                        <a:lumMod val="65000"/>
                        <a:alpha val="22000"/>
                      </a:schemeClr>
                    </a:solidFill>
                  </a:tcPr>
                </a:tc>
              </a:tr>
              <a:tr h="66960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dirty="0" smtClean="0">
                          <a:solidFill>
                            <a:srgbClr val="0000FF"/>
                          </a:solidFill>
                          <a:latin typeface="+mn-lt"/>
                          <a:cs typeface="Arial" pitchFamily="34" charset="0"/>
                        </a:rPr>
                        <a:t>Revenues</a:t>
                      </a:r>
                    </a:p>
                    <a:p>
                      <a:pPr marL="285750" indent="-285750" algn="l">
                        <a:buFont typeface="Arial" pitchFamily="34" charset="0"/>
                        <a:buChar char="•"/>
                      </a:pPr>
                      <a:r>
                        <a:rPr lang="en-US" sz="1800" b="0" dirty="0" smtClean="0">
                          <a:solidFill>
                            <a:schemeClr val="tx1"/>
                          </a:solidFill>
                          <a:latin typeface="+mn-lt"/>
                          <a:cs typeface="Arial" pitchFamily="34" charset="0"/>
                        </a:rPr>
                        <a:t>Total, average and marginal revenue</a:t>
                      </a:r>
                      <a:endParaRPr lang="en-US" sz="1800" b="0" dirty="0">
                        <a:solidFill>
                          <a:schemeClr val="tx1"/>
                        </a:solidFill>
                        <a:latin typeface="+mn-lt"/>
                        <a:cs typeface="Arial" pitchFamily="34" charset="0"/>
                      </a:endParaRPr>
                    </a:p>
                  </a:txBody>
                  <a:tcPr marT="38100" marB="3810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65000"/>
                        <a:alpha val="22000"/>
                      </a:schemeClr>
                    </a:solidFill>
                  </a:tcPr>
                </a:tc>
              </a:tr>
              <a:tr h="1448975">
                <a:tc>
                  <a:txBody>
                    <a:bodyPr/>
                    <a:lstStyle/>
                    <a:p>
                      <a:pPr algn="l"/>
                      <a:r>
                        <a:rPr lang="en-US" sz="2000" b="1" dirty="0" smtClean="0">
                          <a:solidFill>
                            <a:srgbClr val="0000FF"/>
                          </a:solidFill>
                          <a:latin typeface="+mn-lt"/>
                          <a:cs typeface="Arial" pitchFamily="34" charset="0"/>
                        </a:rPr>
                        <a:t>Profit</a:t>
                      </a:r>
                    </a:p>
                    <a:p>
                      <a:pPr marL="285750" indent="-285750" algn="l">
                        <a:buFont typeface="Arial" pitchFamily="34" charset="0"/>
                        <a:buChar char="•"/>
                      </a:pPr>
                      <a:r>
                        <a:rPr lang="en-US" sz="1800" b="0" dirty="0" smtClean="0">
                          <a:solidFill>
                            <a:schemeClr val="tx1"/>
                          </a:solidFill>
                          <a:latin typeface="+mn-lt"/>
                          <a:cs typeface="Arial" pitchFamily="34" charset="0"/>
                        </a:rPr>
                        <a:t>Normal</a:t>
                      </a:r>
                      <a:r>
                        <a:rPr lang="en-US" sz="1800" b="0" baseline="0" dirty="0" smtClean="0">
                          <a:solidFill>
                            <a:schemeClr val="tx1"/>
                          </a:solidFill>
                          <a:latin typeface="+mn-lt"/>
                          <a:cs typeface="Arial" pitchFamily="34" charset="0"/>
                        </a:rPr>
                        <a:t> profit</a:t>
                      </a:r>
                    </a:p>
                    <a:p>
                      <a:pPr marL="285750" indent="-285750" algn="l">
                        <a:buFont typeface="Arial" pitchFamily="34" charset="0"/>
                        <a:buChar char="•"/>
                      </a:pPr>
                      <a:r>
                        <a:rPr lang="en-US" sz="1800" b="0" baseline="0" dirty="0" smtClean="0">
                          <a:solidFill>
                            <a:schemeClr val="tx1"/>
                          </a:solidFill>
                          <a:latin typeface="+mn-lt"/>
                          <a:cs typeface="Arial" pitchFamily="34" charset="0"/>
                        </a:rPr>
                        <a:t>Economic profit</a:t>
                      </a:r>
                    </a:p>
                    <a:p>
                      <a:pPr marL="285750" indent="-285750" algn="l">
                        <a:buFont typeface="Arial" pitchFamily="34" charset="0"/>
                        <a:buChar char="•"/>
                      </a:pPr>
                      <a:r>
                        <a:rPr lang="en-US" sz="1800" b="0" baseline="0" dirty="0" smtClean="0">
                          <a:solidFill>
                            <a:schemeClr val="tx1"/>
                          </a:solidFill>
                          <a:latin typeface="+mn-lt"/>
                          <a:cs typeface="Arial" pitchFamily="34" charset="0"/>
                        </a:rPr>
                        <a:t>Profit maximization rule</a:t>
                      </a:r>
                    </a:p>
                  </a:txBody>
                  <a:tcPr marT="38100" marB="3810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65000"/>
                        <a:alpha val="22000"/>
                      </a:schemeClr>
                    </a:solidFill>
                  </a:tcPr>
                </a:tc>
              </a:tr>
            </a:tbl>
          </a:graphicData>
        </a:graphic>
      </p:graphicFrame>
      <p:sp>
        <p:nvSpPr>
          <p:cNvPr id="12" name="TextBox 11"/>
          <p:cNvSpPr txBox="1"/>
          <p:nvPr/>
        </p:nvSpPr>
        <p:spPr>
          <a:xfrm>
            <a:off x="5486400" y="190500"/>
            <a:ext cx="2425700" cy="307777"/>
          </a:xfrm>
          <a:prstGeom prst="rect">
            <a:avLst/>
          </a:prstGeom>
          <a:noFill/>
        </p:spPr>
        <p:txBody>
          <a:bodyPr vert="horz" wrap="square" rtlCol="0">
            <a:spAutoFit/>
          </a:bodyPr>
          <a:lstStyle/>
          <a:p>
            <a:pPr algn="ctr"/>
            <a:r>
              <a:rPr lang="en-US" sz="1400" i="1" dirty="0" smtClean="0">
                <a:latin typeface="Lucida Sans - 24"/>
              </a:rPr>
              <a:t>U</a:t>
            </a:r>
            <a:r>
              <a:rPr lang="en-US" sz="1400" i="1" dirty="0" smtClean="0">
                <a:latin typeface="Lucida Sans - 20"/>
              </a:rPr>
              <a:t>nit Overview</a:t>
            </a:r>
            <a:endParaRPr lang="en-US" sz="1400" i="1" dirty="0">
              <a:latin typeface="Lucida Sans - 20"/>
            </a:endParaRPr>
          </a:p>
        </p:txBody>
      </p:sp>
      <p:graphicFrame>
        <p:nvGraphicFramePr>
          <p:cNvPr id="9" name="Table 8"/>
          <p:cNvGraphicFramePr>
            <a:graphicFrameLocks noGrp="1"/>
          </p:cNvGraphicFramePr>
          <p:nvPr>
            <p:extLst>
              <p:ext uri="{D42A27DB-BD31-4B8C-83A1-F6EECF244321}">
                <p14:modId xmlns:p14="http://schemas.microsoft.com/office/powerpoint/2010/main" val="2773175302"/>
              </p:ext>
            </p:extLst>
          </p:nvPr>
        </p:nvGraphicFramePr>
        <p:xfrm>
          <a:off x="6934200" y="870302"/>
          <a:ext cx="2057400" cy="4730398"/>
        </p:xfrm>
        <a:graphic>
          <a:graphicData uri="http://schemas.openxmlformats.org/drawingml/2006/table">
            <a:tbl>
              <a:tblPr firstRow="1" bandRow="1">
                <a:tableStyleId>{5C22544A-7EE6-4342-B048-85BDC9FD1C3A}</a:tableStyleId>
              </a:tblPr>
              <a:tblGrid>
                <a:gridCol w="2057400"/>
              </a:tblGrid>
              <a:tr h="473039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0" dirty="0" smtClean="0">
                          <a:solidFill>
                            <a:srgbClr val="FF3300"/>
                          </a:solidFill>
                          <a:latin typeface="+mn-lt"/>
                          <a:cs typeface="Calibri" pitchFamily="34" charset="0"/>
                        </a:rPr>
                        <a:t>Costs of Production </a:t>
                      </a:r>
                      <a:r>
                        <a:rPr lang="en-US" sz="1600" b="0" baseline="0" dirty="0" smtClean="0">
                          <a:solidFill>
                            <a:srgbClr val="FF3300"/>
                          </a:solidFill>
                          <a:latin typeface="+mn-lt"/>
                          <a:cs typeface="Calibri" pitchFamily="34" charset="0"/>
                        </a:rPr>
                        <a:t>Online:</a:t>
                      </a:r>
                    </a:p>
                    <a:p>
                      <a:r>
                        <a:rPr lang="en-US" sz="1600" b="0" i="0" u="none" strike="noStrike" kern="1200" dirty="0" smtClean="0">
                          <a:solidFill>
                            <a:schemeClr val="lt1"/>
                          </a:solidFill>
                          <a:effectLst/>
                          <a:latin typeface="+mn-lt"/>
                          <a:ea typeface="+mn-ea"/>
                          <a:cs typeface="+mn-cs"/>
                          <a:hlinkClick r:id="rId3"/>
                        </a:rPr>
                        <a:t>Costs of production</a:t>
                      </a:r>
                      <a:endParaRPr lang="en-US" sz="1600" b="0" i="0" kern="1200" dirty="0" smtClean="0">
                        <a:solidFill>
                          <a:schemeClr val="lt1"/>
                        </a:solidFill>
                        <a:effectLst/>
                        <a:latin typeface="+mn-lt"/>
                        <a:ea typeface="+mn-ea"/>
                        <a:cs typeface="+mn-cs"/>
                      </a:endParaRPr>
                    </a:p>
                    <a:p>
                      <a:r>
                        <a:rPr lang="en-US" sz="1600" b="0" i="0" u="none" strike="noStrike" kern="1200" dirty="0" smtClean="0">
                          <a:solidFill>
                            <a:schemeClr val="lt1"/>
                          </a:solidFill>
                          <a:effectLst/>
                          <a:latin typeface="+mn-lt"/>
                          <a:ea typeface="+mn-ea"/>
                          <a:cs typeface="+mn-cs"/>
                          <a:hlinkClick r:id="rId4"/>
                        </a:rPr>
                        <a:t>Cost-minimization</a:t>
                      </a:r>
                      <a:endParaRPr lang="en-US" sz="1600" b="0" i="0" kern="1200" dirty="0" smtClean="0">
                        <a:solidFill>
                          <a:schemeClr val="lt1"/>
                        </a:solidFill>
                        <a:effectLst/>
                        <a:latin typeface="+mn-lt"/>
                        <a:ea typeface="+mn-ea"/>
                        <a:cs typeface="+mn-cs"/>
                      </a:endParaRPr>
                    </a:p>
                    <a:p>
                      <a:r>
                        <a:rPr lang="en-US" sz="1600" b="0" i="0" u="none" strike="noStrike" kern="1200" dirty="0" smtClean="0">
                          <a:solidFill>
                            <a:schemeClr val="lt1"/>
                          </a:solidFill>
                          <a:effectLst/>
                          <a:latin typeface="+mn-lt"/>
                          <a:ea typeface="+mn-ea"/>
                          <a:cs typeface="+mn-cs"/>
                          <a:hlinkClick r:id="rId5"/>
                        </a:rPr>
                        <a:t>Profit maximization</a:t>
                      </a:r>
                      <a:endParaRPr lang="en-US" sz="1600" b="0" i="0" kern="1200" dirty="0" smtClean="0">
                        <a:solidFill>
                          <a:schemeClr val="lt1"/>
                        </a:solidFill>
                        <a:effectLst/>
                        <a:latin typeface="+mn-lt"/>
                        <a:ea typeface="+mn-ea"/>
                        <a:cs typeface="+mn-cs"/>
                      </a:endParaRPr>
                    </a:p>
                    <a:p>
                      <a:r>
                        <a:rPr lang="en-US" sz="1600" b="0" i="0" u="none" strike="noStrike" kern="1200" dirty="0" smtClean="0">
                          <a:solidFill>
                            <a:schemeClr val="lt1"/>
                          </a:solidFill>
                          <a:effectLst/>
                          <a:latin typeface="+mn-lt"/>
                          <a:ea typeface="+mn-ea"/>
                          <a:cs typeface="+mn-cs"/>
                          <a:hlinkClick r:id="rId6"/>
                        </a:rPr>
                        <a:t>Law of diminishing returns</a:t>
                      </a:r>
                      <a:endParaRPr lang="en-US" sz="1600" b="0" i="0" kern="1200" dirty="0" smtClean="0">
                        <a:solidFill>
                          <a:schemeClr val="lt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600" b="0" i="0" u="none" strike="noStrike" kern="1200" dirty="0" smtClean="0">
                          <a:solidFill>
                            <a:schemeClr val="lt1"/>
                          </a:solidFill>
                          <a:effectLst/>
                          <a:latin typeface="+mn-lt"/>
                          <a:ea typeface="+mn-ea"/>
                          <a:cs typeface="+mn-cs"/>
                          <a:hlinkClick r:id="rId7"/>
                        </a:rPr>
                        <a:t>Economies of scale</a:t>
                      </a:r>
                      <a:endParaRPr lang="en-US" sz="1600" b="0" dirty="0" smtClean="0">
                        <a:solidFill>
                          <a:schemeClr val="tx1"/>
                        </a:solidFill>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600" b="0" dirty="0" smtClean="0">
                        <a:solidFill>
                          <a:schemeClr val="tx1"/>
                        </a:solidFill>
                        <a:latin typeface="+mn-lt"/>
                        <a:hlinkClick r:id="rId8"/>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600" b="0" dirty="0" smtClean="0">
                        <a:solidFill>
                          <a:schemeClr val="tx1"/>
                        </a:solidFill>
                        <a:latin typeface="+mn-lt"/>
                        <a:hlinkClick r:id="rId8"/>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600" b="0" dirty="0" smtClean="0">
                          <a:solidFill>
                            <a:schemeClr val="tx1"/>
                          </a:solidFill>
                          <a:latin typeface="+mn-lt"/>
                          <a:hlinkClick r:id="rId9"/>
                        </a:rPr>
                        <a:t>Costs of Production Video Lessons</a:t>
                      </a:r>
                      <a:endParaRPr lang="en-US" sz="1600" b="0" dirty="0" smtClean="0">
                        <a:solidFill>
                          <a:schemeClr val="tx1"/>
                        </a:solidFill>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600" b="0" dirty="0" smtClean="0">
                        <a:solidFill>
                          <a:schemeClr val="tx1"/>
                        </a:solidFill>
                        <a:latin typeface="+mn-lt"/>
                        <a:hlinkClick r:id="rId1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600" b="0" dirty="0" smtClean="0">
                          <a:solidFill>
                            <a:schemeClr val="tx1"/>
                          </a:solidFill>
                          <a:latin typeface="+mn-lt"/>
                          <a:hlinkClick r:id="rId10"/>
                        </a:rPr>
                        <a:t>Practice</a:t>
                      </a:r>
                      <a:r>
                        <a:rPr lang="en-US" sz="1600" b="0" baseline="0" dirty="0" smtClean="0">
                          <a:solidFill>
                            <a:schemeClr val="tx1"/>
                          </a:solidFill>
                          <a:latin typeface="+mn-lt"/>
                          <a:hlinkClick r:id="rId10"/>
                        </a:rPr>
                        <a:t> </a:t>
                      </a:r>
                      <a:r>
                        <a:rPr lang="en-US" sz="1600" b="0" baseline="0" dirty="0" smtClean="0">
                          <a:solidFill>
                            <a:schemeClr val="tx1"/>
                          </a:solidFill>
                          <a:latin typeface="+mn-lt"/>
                          <a:hlinkClick r:id="rId10"/>
                        </a:rPr>
                        <a:t>Activities</a:t>
                      </a:r>
                      <a:endParaRPr lang="en-US" sz="1600" b="0" baseline="0" dirty="0" smtClean="0">
                        <a:solidFill>
                          <a:schemeClr val="tx1"/>
                        </a:solidFill>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600" b="0" baseline="0" dirty="0" smtClean="0">
                        <a:solidFill>
                          <a:schemeClr val="tx1"/>
                        </a:solidFill>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600" b="0" i="0" u="none" strike="noStrike" kern="1200" dirty="0" smtClean="0">
                          <a:solidFill>
                            <a:schemeClr val="lt1"/>
                          </a:solidFill>
                          <a:effectLst/>
                          <a:latin typeface="+mn-lt"/>
                          <a:ea typeface="+mn-ea"/>
                          <a:cs typeface="+mn-cs"/>
                          <a:hlinkClick r:id="rId11"/>
                        </a:rPr>
                        <a:t>Theory of the Firm Glossary</a:t>
                      </a:r>
                      <a:endParaRPr lang="en-US" sz="1600" b="0" dirty="0" smtClean="0">
                        <a:solidFill>
                          <a:schemeClr val="tx1"/>
                        </a:solidFill>
                        <a:latin typeface="+mn-lt"/>
                      </a:endParaRPr>
                    </a:p>
                  </a:txBody>
                  <a:tcPr marT="26458" marB="26458">
                    <a:solidFill>
                      <a:schemeClr val="bg1">
                        <a:lumMod val="65000"/>
                        <a:alpha val="22000"/>
                      </a:schemeClr>
                    </a:solidFill>
                  </a:tcPr>
                </a:tc>
              </a:tr>
            </a:tbl>
          </a:graphicData>
        </a:graphic>
      </p:graphicFrame>
    </p:spTree>
    <p:extLst>
      <p:ext uri="{BB962C8B-B14F-4D97-AF65-F5344CB8AC3E}">
        <p14:creationId xmlns:p14="http://schemas.microsoft.com/office/powerpoint/2010/main" val="67484474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Group 11"/>
          <p:cNvGrpSpPr/>
          <p:nvPr/>
        </p:nvGrpSpPr>
        <p:grpSpPr>
          <a:xfrm>
            <a:off x="0" y="0"/>
            <a:ext cx="9144000" cy="697260"/>
            <a:chOff x="0" y="0"/>
            <a:chExt cx="9144000" cy="836712"/>
          </a:xfrm>
        </p:grpSpPr>
        <p:sp>
          <p:nvSpPr>
            <p:cNvPr id="37" name="Rectangle 36"/>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1.5.1 Costs</a:t>
              </a: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 </a:t>
              </a:r>
              <a:r>
                <a:rPr lang="en-US" dirty="0" smtClean="0">
                  <a:solidFill>
                    <a:schemeClr val="bg1">
                      <a:lumMod val="50000"/>
                    </a:schemeClr>
                  </a:solidFill>
                  <a:effectLst>
                    <a:outerShdw blurRad="50800" dist="38100" dir="2700000" algn="tl" rotWithShape="0">
                      <a:srgbClr val="000000">
                        <a:alpha val="43000"/>
                      </a:srgbClr>
                    </a:outerShdw>
                  </a:effectLst>
                  <a:latin typeface="Gill Sans"/>
                </a:rPr>
                <a:t>of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Production</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39" name="Content Placeholder 28" descr="WW badge.jpg"/>
            <p:cNvPicPr>
              <a:picLocks noChangeAspect="1"/>
            </p:cNvPicPr>
            <p:nvPr/>
          </p:nvPicPr>
          <p:blipFill>
            <a:blip r:embed="rId3"/>
            <a:stretch>
              <a:fillRect/>
            </a:stretch>
          </p:blipFill>
          <p:spPr>
            <a:xfrm>
              <a:off x="7740352" y="116632"/>
              <a:ext cx="1192088" cy="524519"/>
            </a:xfrm>
            <a:prstGeom prst="rect">
              <a:avLst/>
            </a:prstGeom>
          </p:spPr>
        </p:pic>
      </p:grpSp>
      <p:sp>
        <p:nvSpPr>
          <p:cNvPr id="12" name="TextBox 11"/>
          <p:cNvSpPr txBox="1"/>
          <p:nvPr/>
        </p:nvSpPr>
        <p:spPr>
          <a:xfrm>
            <a:off x="5181600" y="190500"/>
            <a:ext cx="2578100" cy="307777"/>
          </a:xfrm>
          <a:prstGeom prst="rect">
            <a:avLst/>
          </a:prstGeom>
          <a:noFill/>
        </p:spPr>
        <p:txBody>
          <a:bodyPr vert="horz" wrap="square" rtlCol="0">
            <a:spAutoFit/>
          </a:bodyPr>
          <a:lstStyle/>
          <a:p>
            <a:pPr algn="ctr"/>
            <a:r>
              <a:rPr lang="en-US" sz="1400" i="1" dirty="0" smtClean="0">
                <a:latin typeface="Lucida Sans - 16"/>
              </a:rPr>
              <a:t>Short-run Costs of Production</a:t>
            </a:r>
            <a:endParaRPr lang="en-US" sz="1400" i="1" dirty="0">
              <a:latin typeface="Lucida Sans - 16"/>
            </a:endParaRPr>
          </a:p>
        </p:txBody>
      </p:sp>
      <p:sp>
        <p:nvSpPr>
          <p:cNvPr id="2" name="Rectangle 1"/>
          <p:cNvSpPr/>
          <p:nvPr/>
        </p:nvSpPr>
        <p:spPr>
          <a:xfrm>
            <a:off x="2133600" y="5035126"/>
            <a:ext cx="4876800" cy="646331"/>
          </a:xfrm>
          <a:prstGeom prst="rect">
            <a:avLst/>
          </a:prstGeom>
        </p:spPr>
        <p:txBody>
          <a:bodyPr wrap="square">
            <a:spAutoFit/>
          </a:bodyPr>
          <a:lstStyle/>
          <a:p>
            <a:pPr algn="ctr" fontAlgn="base"/>
            <a:r>
              <a:rPr lang="en-US" b="1" cap="all" dirty="0">
                <a:hlinkClick r:id="rId4" tooltip="Understanding the relationships between Total, Marginal and Average Product"/>
              </a:rPr>
              <a:t>UNDERSTANDING THE RELATIONSHIPS BETWEEN TOTAL, MARGINAL AND AVERAGE PRODUCT</a:t>
            </a:r>
            <a:endParaRPr lang="en-US" b="1" cap="all" dirty="0"/>
          </a:p>
        </p:txBody>
      </p:sp>
      <p:pic>
        <p:nvPicPr>
          <p:cNvPr id="4" name="09sOhhoB-20?version=3&amp;hl=en_US&amp;rel=0"/>
          <p:cNvPicPr>
            <a:picLocks noRot="1" noChangeAspect="1"/>
          </p:cNvPicPr>
          <p:nvPr>
            <a:videoFile r:link="rId1"/>
          </p:nvPr>
        </p:nvPicPr>
        <p:blipFill>
          <a:blip r:embed="rId5"/>
          <a:stretch>
            <a:fillRect/>
          </a:stretch>
        </p:blipFill>
        <p:spPr>
          <a:xfrm>
            <a:off x="0" y="695776"/>
            <a:ext cx="9144000" cy="4286250"/>
          </a:xfrm>
          <a:prstGeom prst="rect">
            <a:avLst/>
          </a:prstGeom>
        </p:spPr>
      </p:pic>
    </p:spTree>
    <p:extLst>
      <p:ext uri="{BB962C8B-B14F-4D97-AF65-F5344CB8AC3E}">
        <p14:creationId xmlns:p14="http://schemas.microsoft.com/office/powerpoint/2010/main" val="1775108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1"/>
          <p:cNvGrpSpPr/>
          <p:nvPr/>
        </p:nvGrpSpPr>
        <p:grpSpPr>
          <a:xfrm>
            <a:off x="0" y="0"/>
            <a:ext cx="9144000" cy="697260"/>
            <a:chOff x="0" y="0"/>
            <a:chExt cx="9144000" cy="836712"/>
          </a:xfrm>
        </p:grpSpPr>
        <p:sp>
          <p:nvSpPr>
            <p:cNvPr id="13" name="Rectangle 12"/>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1.5.1 Costs</a:t>
              </a: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 </a:t>
              </a:r>
              <a:r>
                <a:rPr lang="en-US" dirty="0" smtClean="0">
                  <a:solidFill>
                    <a:schemeClr val="bg1">
                      <a:lumMod val="50000"/>
                    </a:schemeClr>
                  </a:solidFill>
                  <a:effectLst>
                    <a:outerShdw blurRad="50800" dist="38100" dir="2700000" algn="tl" rotWithShape="0">
                      <a:srgbClr val="000000">
                        <a:alpha val="43000"/>
                      </a:srgbClr>
                    </a:outerShdw>
                  </a:effectLst>
                  <a:latin typeface="Gill Sans"/>
                </a:rPr>
                <a:t>of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Production</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5"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graphicFrame>
        <p:nvGraphicFramePr>
          <p:cNvPr id="7" name="Table 6"/>
          <p:cNvGraphicFramePr>
            <a:graphicFrameLocks noGrp="1"/>
          </p:cNvGraphicFramePr>
          <p:nvPr>
            <p:extLst>
              <p:ext uri="{D42A27DB-BD31-4B8C-83A1-F6EECF244321}">
                <p14:modId xmlns:p14="http://schemas.microsoft.com/office/powerpoint/2010/main" val="2421656656"/>
              </p:ext>
            </p:extLst>
          </p:nvPr>
        </p:nvGraphicFramePr>
        <p:xfrm>
          <a:off x="0" y="1739563"/>
          <a:ext cx="9144000" cy="4013537"/>
        </p:xfrm>
        <a:graphic>
          <a:graphicData uri="http://schemas.openxmlformats.org/drawingml/2006/table">
            <a:tbl>
              <a:tblPr firstRow="1" bandRow="1">
                <a:tableStyleId>{72833802-FEF1-4C79-8D5D-14CF1EAF98D9}</a:tableStyleId>
              </a:tblPr>
              <a:tblGrid>
                <a:gridCol w="1524000"/>
                <a:gridCol w="7620000"/>
              </a:tblGrid>
              <a:tr h="334461">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t>Resource costs in the short-run</a:t>
                      </a:r>
                      <a:endParaRPr lang="en-US" sz="1600" dirty="0">
                        <a:solidFill>
                          <a:srgbClr val="0000FF"/>
                        </a:solidFill>
                        <a:latin typeface="+mn-lt"/>
                        <a:cs typeface="Arial" pitchFamily="34" charset="0"/>
                      </a:endParaRPr>
                    </a:p>
                  </a:txBody>
                  <a:tcPr marT="38100" marB="38100" anchor="ctr"/>
                </a:tc>
                <a:tc h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600" dirty="0">
                        <a:solidFill>
                          <a:srgbClr val="0000FF"/>
                        </a:solidFill>
                        <a:latin typeface="+mn-lt"/>
                        <a:cs typeface="Arial" pitchFamily="34" charset="0"/>
                      </a:endParaRPr>
                    </a:p>
                  </a:txBody>
                  <a:tcPr marT="38100" marB="38100" anchor="ctr"/>
                </a:tc>
              </a:tr>
              <a:tr h="525582">
                <a:tc rowSpan="3">
                  <a:txBody>
                    <a:bodyPr/>
                    <a:lstStyle/>
                    <a:p>
                      <a:pPr algn="ctr"/>
                      <a:r>
                        <a:rPr lang="en-US" sz="1800" b="1" dirty="0" smtClean="0">
                          <a:solidFill>
                            <a:schemeClr val="tx1"/>
                          </a:solidFill>
                          <a:latin typeface="+mn-lt"/>
                          <a:cs typeface="Arial" pitchFamily="34" charset="0"/>
                        </a:rPr>
                        <a:t>Fixed</a:t>
                      </a:r>
                      <a:r>
                        <a:rPr lang="en-US" sz="1800" b="1" baseline="0" dirty="0" smtClean="0">
                          <a:solidFill>
                            <a:schemeClr val="tx1"/>
                          </a:solidFill>
                          <a:latin typeface="+mn-lt"/>
                          <a:cs typeface="Arial" pitchFamily="34" charset="0"/>
                        </a:rPr>
                        <a:t>  Costs in the short-run</a:t>
                      </a:r>
                      <a:endParaRPr lang="en-US" sz="1800" b="1" dirty="0">
                        <a:solidFill>
                          <a:schemeClr val="tx1"/>
                        </a:solidFill>
                        <a:latin typeface="+mn-lt"/>
                        <a:cs typeface="Arial" pitchFamily="34" charset="0"/>
                      </a:endParaRPr>
                    </a:p>
                  </a:txBody>
                  <a:tcPr marT="38100" marB="38100" anchor="ctr"/>
                </a:tc>
                <a:tc>
                  <a:txBody>
                    <a:bodyPr/>
                    <a:lstStyle/>
                    <a:p>
                      <a:r>
                        <a:rPr lang="en-US" sz="1400" b="1" dirty="0" smtClean="0">
                          <a:solidFill>
                            <a:srgbClr val="0000FF"/>
                          </a:solidFill>
                        </a:rPr>
                        <a:t>Rent</a:t>
                      </a:r>
                      <a:r>
                        <a:rPr lang="en-US" sz="1400" dirty="0" smtClean="0"/>
                        <a:t> - the payment for land: Rent is fixed in the short-run since firms cannot add this resource to production. Rents must be paid regardless of the level of the firm's output.</a:t>
                      </a:r>
                      <a:endParaRPr lang="en-US" sz="1400" dirty="0">
                        <a:solidFill>
                          <a:schemeClr val="tx1"/>
                        </a:solidFill>
                        <a:latin typeface="+mn-lt"/>
                        <a:cs typeface="Arial" pitchFamily="34" charset="0"/>
                      </a:endParaRPr>
                    </a:p>
                  </a:txBody>
                  <a:tcPr marT="38100" marB="38100" anchor="ctr"/>
                </a:tc>
              </a:tr>
              <a:tr h="525582">
                <a:tc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400" dirty="0">
                        <a:solidFill>
                          <a:schemeClr val="tx1"/>
                        </a:solidFill>
                        <a:latin typeface="+mn-lt"/>
                        <a:cs typeface="Arial" pitchFamily="34" charset="0"/>
                      </a:endParaRPr>
                    </a:p>
                  </a:txBody>
                  <a:tcPr marT="38100" marB="3810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1" dirty="0" smtClean="0">
                          <a:solidFill>
                            <a:srgbClr val="0000FF"/>
                          </a:solidFill>
                        </a:rPr>
                        <a:t>Interest </a:t>
                      </a:r>
                      <a:r>
                        <a:rPr lang="en-US" sz="1400" dirty="0" smtClean="0"/>
                        <a:t>- the payment for capital: Interest is fixed in the short-run since firms cannot add this resource to production. Interest must be paid on loans regardless of the level of the firm's output.</a:t>
                      </a:r>
                      <a:endParaRPr lang="en-US" sz="1400" dirty="0">
                        <a:solidFill>
                          <a:schemeClr val="tx1"/>
                        </a:solidFill>
                        <a:latin typeface="+mn-lt"/>
                        <a:cs typeface="Arial" pitchFamily="34" charset="0"/>
                      </a:endParaRPr>
                    </a:p>
                  </a:txBody>
                  <a:tcPr marT="38100" marB="38100" anchor="ctr"/>
                </a:tc>
              </a:tr>
              <a:tr h="971531">
                <a:tc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400" dirty="0">
                        <a:latin typeface="+mn-lt"/>
                        <a:cs typeface="Arial" pitchFamily="34" charset="0"/>
                      </a:endParaRPr>
                    </a:p>
                  </a:txBody>
                  <a:tcPr marT="38100" marB="3810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1" dirty="0" smtClean="0">
                          <a:solidFill>
                            <a:srgbClr val="0000FF"/>
                          </a:solidFill>
                        </a:rPr>
                        <a:t>Normal profit</a:t>
                      </a:r>
                      <a:r>
                        <a:rPr lang="en-US" sz="1400" b="1" baseline="0" dirty="0" smtClean="0">
                          <a:solidFill>
                            <a:srgbClr val="0000FF"/>
                          </a:solidFill>
                        </a:rPr>
                        <a:t> </a:t>
                      </a:r>
                      <a:r>
                        <a:rPr lang="en-US" sz="1400" baseline="0" dirty="0" smtClean="0"/>
                        <a:t>-</a:t>
                      </a:r>
                      <a:r>
                        <a:rPr lang="en-US" sz="1400" dirty="0" smtClean="0"/>
                        <a:t> the minimum level of profit needed just to keep an entrepreneur operating in his current market. If he does not earn normal profit, an entrepreneur will direct his skills towards another market. Normal profit is a cost because if a firm does not earn normal profit, it is not covering its costs and may shut down.</a:t>
                      </a:r>
                      <a:endParaRPr lang="en-US" sz="1400" dirty="0" smtClean="0">
                        <a:latin typeface="+mn-lt"/>
                        <a:cs typeface="Arial" pitchFamily="34" charset="0"/>
                      </a:endParaRPr>
                    </a:p>
                  </a:txBody>
                  <a:tcPr marT="38100" marB="38100" anchor="ctr"/>
                </a:tc>
              </a:tr>
              <a:tr h="748557">
                <a:tc rowSpan="4">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dirty="0" smtClean="0">
                          <a:latin typeface="+mn-lt"/>
                          <a:cs typeface="Arial" pitchFamily="34" charset="0"/>
                        </a:rPr>
                        <a:t>Variable Costs in the short-run</a:t>
                      </a:r>
                      <a:endParaRPr lang="en-US" sz="1800" b="1" dirty="0">
                        <a:latin typeface="+mn-lt"/>
                        <a:cs typeface="Arial" pitchFamily="34" charset="0"/>
                      </a:endParaRPr>
                    </a:p>
                  </a:txBody>
                  <a:tcPr marT="38100" marB="3810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1" dirty="0" smtClean="0">
                          <a:solidFill>
                            <a:srgbClr val="0000FF"/>
                          </a:solidFill>
                        </a:rPr>
                        <a:t>Wages</a:t>
                      </a:r>
                      <a:r>
                        <a:rPr lang="en-US" sz="1400" dirty="0" smtClean="0"/>
                        <a:t> - the payment for labor: Wages are variable in the short-run, since firms can hire or fire workers to use existing land and capital resources. Wage costs increase when new workers are hired, and decrease when workers are laid off.</a:t>
                      </a:r>
                      <a:endParaRPr lang="en-US" sz="1400" dirty="0" smtClean="0">
                        <a:latin typeface="+mn-lt"/>
                        <a:cs typeface="Arial" pitchFamily="34" charset="0"/>
                      </a:endParaRPr>
                    </a:p>
                  </a:txBody>
                  <a:tcPr marT="38100" marB="38100" anchor="ctr"/>
                </a:tc>
              </a:tr>
              <a:tr h="302608">
                <a:tc vMerge="1">
                  <a:txBody>
                    <a:bodyPr/>
                    <a:lstStyle/>
                    <a:p>
                      <a:endParaRPr lang="en-US" sz="1400" dirty="0">
                        <a:solidFill>
                          <a:schemeClr val="tx1"/>
                        </a:solidFill>
                        <a:latin typeface="+mn-lt"/>
                        <a:cs typeface="Arial" pitchFamily="34" charset="0"/>
                      </a:endParaRPr>
                    </a:p>
                  </a:txBody>
                  <a:tcPr marT="38100" marB="38100" anchor="ctr"/>
                </a:tc>
                <a:tc>
                  <a:txBody>
                    <a:bodyPr/>
                    <a:lstStyle/>
                    <a:p>
                      <a:r>
                        <a:rPr lang="en-US" sz="1400" b="1" dirty="0" smtClean="0">
                          <a:solidFill>
                            <a:srgbClr val="0000FF"/>
                          </a:solidFill>
                        </a:rPr>
                        <a:t>Transportation costs: </a:t>
                      </a:r>
                      <a:r>
                        <a:rPr lang="en-US" sz="1400" dirty="0" smtClean="0"/>
                        <a:t>Firms pay lower transport costs at lower levels of output.</a:t>
                      </a:r>
                      <a:endParaRPr lang="en-US" sz="1400" dirty="0">
                        <a:solidFill>
                          <a:schemeClr val="tx1"/>
                        </a:solidFill>
                        <a:latin typeface="+mn-lt"/>
                        <a:cs typeface="Arial" pitchFamily="34" charset="0"/>
                      </a:endParaRPr>
                    </a:p>
                  </a:txBody>
                  <a:tcPr marT="38100" marB="38100" anchor="ctr"/>
                </a:tc>
              </a:tr>
              <a:tr h="302608">
                <a:tc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400" dirty="0">
                        <a:solidFill>
                          <a:schemeClr val="tx1"/>
                        </a:solidFill>
                        <a:latin typeface="+mn-lt"/>
                        <a:cs typeface="Arial" pitchFamily="34" charset="0"/>
                      </a:endParaRPr>
                    </a:p>
                  </a:txBody>
                  <a:tcPr marT="38100" marB="3810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1" dirty="0" smtClean="0">
                          <a:solidFill>
                            <a:srgbClr val="0000FF"/>
                          </a:solidFill>
                        </a:rPr>
                        <a:t>Raw material costs: </a:t>
                      </a:r>
                      <a:r>
                        <a:rPr lang="en-US" sz="1400" dirty="0" smtClean="0"/>
                        <a:t>vary with the level of output</a:t>
                      </a:r>
                      <a:endParaRPr lang="en-US" sz="1400" dirty="0">
                        <a:solidFill>
                          <a:schemeClr val="tx1"/>
                        </a:solidFill>
                        <a:latin typeface="+mn-lt"/>
                        <a:cs typeface="Arial" pitchFamily="34" charset="0"/>
                      </a:endParaRPr>
                    </a:p>
                  </a:txBody>
                  <a:tcPr marT="38100" marB="38100" anchor="ctr"/>
                </a:tc>
              </a:tr>
              <a:tr h="302608">
                <a:tc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400" dirty="0">
                        <a:solidFill>
                          <a:schemeClr val="tx1"/>
                        </a:solidFill>
                        <a:latin typeface="+mn-lt"/>
                        <a:cs typeface="Arial" pitchFamily="34" charset="0"/>
                      </a:endParaRPr>
                    </a:p>
                  </a:txBody>
                  <a:tcPr marT="38100" marB="3810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1" dirty="0" smtClean="0">
                          <a:solidFill>
                            <a:srgbClr val="0000FF"/>
                          </a:solidFill>
                        </a:rPr>
                        <a:t>Manufactured inputs: </a:t>
                      </a:r>
                      <a:r>
                        <a:rPr lang="en-US" sz="1400" dirty="0" smtClean="0"/>
                        <a:t>fewer parts are needed from suppliers when a firm lowers output.</a:t>
                      </a:r>
                      <a:endParaRPr lang="en-US" sz="1400" dirty="0">
                        <a:solidFill>
                          <a:schemeClr val="tx1"/>
                        </a:solidFill>
                        <a:latin typeface="+mn-lt"/>
                        <a:cs typeface="Arial" pitchFamily="34" charset="0"/>
                      </a:endParaRPr>
                    </a:p>
                  </a:txBody>
                  <a:tcPr marT="38100" marB="38100" anchor="ctr"/>
                </a:tc>
              </a:tr>
            </a:tbl>
          </a:graphicData>
        </a:graphic>
      </p:graphicFrame>
      <p:sp>
        <p:nvSpPr>
          <p:cNvPr id="9" name="TextBox 8"/>
          <p:cNvSpPr txBox="1"/>
          <p:nvPr/>
        </p:nvSpPr>
        <p:spPr>
          <a:xfrm>
            <a:off x="0" y="723900"/>
            <a:ext cx="9144000" cy="1015663"/>
          </a:xfrm>
          <a:prstGeom prst="rect">
            <a:avLst/>
          </a:prstGeom>
          <a:noFill/>
        </p:spPr>
        <p:txBody>
          <a:bodyPr wrap="square" rtlCol="0">
            <a:spAutoFit/>
          </a:bodyPr>
          <a:lstStyle/>
          <a:p>
            <a:r>
              <a:rPr lang="en-US" sz="2400" dirty="0" smtClean="0">
                <a:solidFill>
                  <a:srgbClr val="FF0000"/>
                </a:solidFill>
              </a:rPr>
              <a:t>Total Costs in the Short-run</a:t>
            </a:r>
          </a:p>
          <a:p>
            <a:r>
              <a:rPr lang="en-US" dirty="0" smtClean="0">
                <a:cs typeface="Arial" pitchFamily="34" charset="0"/>
              </a:rPr>
              <a:t>A firm’s costs in the short-run can be either fixed or variable. The table below presents some of the primary costs a firm faces, and indicates whether they are fixed costs or variable costs.</a:t>
            </a:r>
            <a:endParaRPr lang="en-US" dirty="0">
              <a:cs typeface="Arial" pitchFamily="34" charset="0"/>
            </a:endParaRPr>
          </a:p>
        </p:txBody>
      </p:sp>
      <p:sp>
        <p:nvSpPr>
          <p:cNvPr id="10" name="TextBox 9"/>
          <p:cNvSpPr txBox="1"/>
          <p:nvPr/>
        </p:nvSpPr>
        <p:spPr>
          <a:xfrm>
            <a:off x="5181600" y="190500"/>
            <a:ext cx="2578100" cy="307777"/>
          </a:xfrm>
          <a:prstGeom prst="rect">
            <a:avLst/>
          </a:prstGeom>
          <a:noFill/>
        </p:spPr>
        <p:txBody>
          <a:bodyPr vert="horz" wrap="square" rtlCol="0">
            <a:spAutoFit/>
          </a:bodyPr>
          <a:lstStyle/>
          <a:p>
            <a:pPr algn="ctr"/>
            <a:r>
              <a:rPr lang="en-US" sz="1400" i="1" dirty="0" smtClean="0">
                <a:latin typeface="Lucida Sans - 16"/>
              </a:rPr>
              <a:t>Short-run Costs of Production</a:t>
            </a:r>
            <a:endParaRPr lang="en-US" sz="1400" i="1" dirty="0">
              <a:latin typeface="Lucida Sans - 16"/>
            </a:endParaRPr>
          </a:p>
        </p:txBody>
      </p:sp>
    </p:spTree>
    <p:extLst>
      <p:ext uri="{BB962C8B-B14F-4D97-AF65-F5344CB8AC3E}">
        <p14:creationId xmlns:p14="http://schemas.microsoft.com/office/powerpoint/2010/main" val="67484474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1"/>
          <p:cNvGrpSpPr/>
          <p:nvPr/>
        </p:nvGrpSpPr>
        <p:grpSpPr>
          <a:xfrm>
            <a:off x="0" y="0"/>
            <a:ext cx="9144000" cy="697260"/>
            <a:chOff x="0" y="0"/>
            <a:chExt cx="9144000" cy="836712"/>
          </a:xfrm>
        </p:grpSpPr>
        <p:sp>
          <p:nvSpPr>
            <p:cNvPr id="13" name="Rectangle 12"/>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1.5.1 Costs</a:t>
              </a: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 </a:t>
              </a:r>
              <a:r>
                <a:rPr lang="en-US" dirty="0" smtClean="0">
                  <a:solidFill>
                    <a:schemeClr val="bg1">
                      <a:lumMod val="50000"/>
                    </a:schemeClr>
                  </a:solidFill>
                  <a:effectLst>
                    <a:outerShdw blurRad="50800" dist="38100" dir="2700000" algn="tl" rotWithShape="0">
                      <a:srgbClr val="000000">
                        <a:alpha val="43000"/>
                      </a:srgbClr>
                    </a:outerShdw>
                  </a:effectLst>
                  <a:latin typeface="Gill Sans"/>
                </a:rPr>
                <a:t>of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Production</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5"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graphicFrame>
        <p:nvGraphicFramePr>
          <p:cNvPr id="7" name="Table 6"/>
          <p:cNvGraphicFramePr>
            <a:graphicFrameLocks noGrp="1"/>
          </p:cNvGraphicFramePr>
          <p:nvPr>
            <p:extLst>
              <p:ext uri="{D42A27DB-BD31-4B8C-83A1-F6EECF244321}">
                <p14:modId xmlns:p14="http://schemas.microsoft.com/office/powerpoint/2010/main" val="1224856369"/>
              </p:ext>
            </p:extLst>
          </p:nvPr>
        </p:nvGraphicFramePr>
        <p:xfrm>
          <a:off x="26636" y="1733359"/>
          <a:ext cx="5002564" cy="3821656"/>
        </p:xfrm>
        <a:graphic>
          <a:graphicData uri="http://schemas.openxmlformats.org/drawingml/2006/table">
            <a:tbl>
              <a:tblPr firstRow="1" bandRow="1">
                <a:tableStyleId>{0E3FDE45-AF77-4B5C-9715-49D594BDF05E}</a:tableStyleId>
              </a:tblPr>
              <a:tblGrid>
                <a:gridCol w="5002564"/>
              </a:tblGrid>
              <a:tr h="36214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dirty="0" smtClean="0">
                          <a:solidFill>
                            <a:srgbClr val="0000FF"/>
                          </a:solidFill>
                          <a:latin typeface="+mn-lt"/>
                        </a:rPr>
                        <a:t>Total Costs in the Short-run</a:t>
                      </a:r>
                      <a:endParaRPr lang="en-US" sz="1600" dirty="0">
                        <a:latin typeface="+mn-lt"/>
                      </a:endParaRPr>
                    </a:p>
                  </a:txBody>
                  <a:tcPr marT="38100" marB="381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149311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1" dirty="0" smtClean="0">
                          <a:solidFill>
                            <a:srgbClr val="FF0000"/>
                          </a:solidFill>
                          <a:latin typeface="+mn-lt"/>
                          <a:cs typeface="Arial" pitchFamily="34" charset="0"/>
                        </a:rPr>
                        <a:t>Total fixed costs (TFC):</a:t>
                      </a:r>
                      <a:r>
                        <a:rPr lang="en-US" sz="1600" dirty="0" smtClean="0">
                          <a:solidFill>
                            <a:srgbClr val="FF0000"/>
                          </a:solidFill>
                          <a:latin typeface="+mn-lt"/>
                          <a:cs typeface="Arial" pitchFamily="34" charset="0"/>
                        </a:rPr>
                        <a:t> </a:t>
                      </a:r>
                      <a:r>
                        <a:rPr lang="en-US" sz="1600" dirty="0" smtClean="0">
                          <a:solidFill>
                            <a:srgbClr val="000000"/>
                          </a:solidFill>
                          <a:latin typeface="+mn-lt"/>
                          <a:cs typeface="Arial" pitchFamily="34" charset="0"/>
                        </a:rPr>
                        <a:t>These are the costs a firm faces that do not vary with changes in short-run output. </a:t>
                      </a:r>
                      <a:r>
                        <a:rPr lang="en-US" sz="1600" i="1" dirty="0" smtClean="0">
                          <a:solidFill>
                            <a:srgbClr val="666666"/>
                          </a:solidFill>
                          <a:latin typeface="+mn-lt"/>
                          <a:cs typeface="Arial" pitchFamily="34" charset="0"/>
                        </a:rPr>
                        <a:t>Could include rent on factory space, interest on capital (already acquired).</a:t>
                      </a:r>
                      <a:endParaRPr lang="en-US" sz="1600" dirty="0">
                        <a:latin typeface="+mn-lt"/>
                        <a:cs typeface="Arial" pitchFamily="34" charset="0"/>
                      </a:endParaRPr>
                    </a:p>
                  </a:txBody>
                  <a:tcPr marT="38100" marB="381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149311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1" i="0" dirty="0" smtClean="0">
                          <a:solidFill>
                            <a:srgbClr val="0070C0"/>
                          </a:solidFill>
                          <a:latin typeface="+mn-lt"/>
                          <a:cs typeface="Arial" pitchFamily="34" charset="0"/>
                        </a:rPr>
                        <a:t>Total variable costs (TVC): </a:t>
                      </a:r>
                      <a:r>
                        <a:rPr lang="en-US" sz="1600" dirty="0" smtClean="0">
                          <a:solidFill>
                            <a:srgbClr val="000000"/>
                          </a:solidFill>
                          <a:latin typeface="+mn-lt"/>
                          <a:cs typeface="Arial" pitchFamily="34" charset="0"/>
                        </a:rPr>
                        <a:t>These are the costs a firm faces which change with the level of output in the short-run. </a:t>
                      </a:r>
                    </a:p>
                    <a:p>
                      <a:pPr marL="0" marR="0" indent="0" algn="l" defTabSz="914400" rtl="0" eaLnBrk="1" fontAlgn="auto" latinLnBrk="0" hangingPunct="1">
                        <a:lnSpc>
                          <a:spcPct val="100000"/>
                        </a:lnSpc>
                        <a:spcBef>
                          <a:spcPts val="0"/>
                        </a:spcBef>
                        <a:spcAft>
                          <a:spcPts val="0"/>
                        </a:spcAft>
                        <a:buClrTx/>
                        <a:buSzTx/>
                        <a:buFontTx/>
                        <a:buNone/>
                        <a:tabLst/>
                        <a:defRPr/>
                      </a:pPr>
                      <a:r>
                        <a:rPr lang="en-US" sz="1600" i="1" dirty="0" smtClean="0">
                          <a:solidFill>
                            <a:srgbClr val="666666"/>
                          </a:solidFill>
                          <a:latin typeface="+mn-lt"/>
                          <a:cs typeface="Arial" pitchFamily="34" charset="0"/>
                        </a:rPr>
                        <a:t>Could include payment for raw materials, fuel, power, transportation services, wages for workers, etc…</a:t>
                      </a:r>
                      <a:endParaRPr lang="en-US" sz="1600" dirty="0">
                        <a:latin typeface="+mn-lt"/>
                        <a:cs typeface="Arial" pitchFamily="34" charset="0"/>
                      </a:endParaRPr>
                    </a:p>
                  </a:txBody>
                  <a:tcPr marT="38100" marB="381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45442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1" i="0" dirty="0" smtClean="0">
                          <a:solidFill>
                            <a:schemeClr val="tx1"/>
                          </a:solidFill>
                          <a:latin typeface="+mn-lt"/>
                          <a:cs typeface="Arial" pitchFamily="34" charset="0"/>
                        </a:rPr>
                        <a:t>To</a:t>
                      </a:r>
                      <a:r>
                        <a:rPr lang="en-US" sz="1400" b="1" i="0" dirty="0" smtClean="0">
                          <a:solidFill>
                            <a:schemeClr val="tx1"/>
                          </a:solidFill>
                          <a:latin typeface="+mn-lt"/>
                          <a:cs typeface="Arial" pitchFamily="34" charset="0"/>
                        </a:rPr>
                        <a:t>tal cost: </a:t>
                      </a:r>
                      <a:r>
                        <a:rPr lang="en-US" sz="1600" dirty="0" smtClean="0">
                          <a:solidFill>
                            <a:srgbClr val="000000"/>
                          </a:solidFill>
                          <a:latin typeface="+mn-lt"/>
                          <a:cs typeface="Arial" pitchFamily="34" charset="0"/>
                        </a:rPr>
                        <a:t>TFC + TVC at each level of output </a:t>
                      </a:r>
                      <a:endParaRPr lang="en-US" sz="1600" dirty="0">
                        <a:latin typeface="+mn-lt"/>
                        <a:cs typeface="Arial" pitchFamily="34" charset="0"/>
                      </a:endParaRPr>
                    </a:p>
                  </a:txBody>
                  <a:tcPr marT="38100" marB="381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bl>
          </a:graphicData>
        </a:graphic>
      </p:graphicFrame>
      <p:sp>
        <p:nvSpPr>
          <p:cNvPr id="9" name="TextBox 8"/>
          <p:cNvSpPr txBox="1"/>
          <p:nvPr/>
        </p:nvSpPr>
        <p:spPr>
          <a:xfrm>
            <a:off x="0" y="723900"/>
            <a:ext cx="9144000" cy="1015663"/>
          </a:xfrm>
          <a:prstGeom prst="rect">
            <a:avLst/>
          </a:prstGeom>
          <a:noFill/>
        </p:spPr>
        <p:txBody>
          <a:bodyPr wrap="square" rtlCol="0">
            <a:spAutoFit/>
          </a:bodyPr>
          <a:lstStyle/>
          <a:p>
            <a:r>
              <a:rPr lang="en-US" sz="2400" dirty="0" smtClean="0">
                <a:solidFill>
                  <a:srgbClr val="FF0000"/>
                </a:solidFill>
              </a:rPr>
              <a:t>Total Costs in the Short-run</a:t>
            </a:r>
          </a:p>
          <a:p>
            <a:r>
              <a:rPr lang="en-US" dirty="0" smtClean="0">
                <a:cs typeface="Arial" pitchFamily="34" charset="0"/>
              </a:rPr>
              <a:t>A firm’s total costs include the costs of labor (variable costs) and the costs of capital and land resources (fixed costs). </a:t>
            </a:r>
            <a:endParaRPr lang="en-US" dirty="0">
              <a:cs typeface="Arial" pitchFamily="34" charset="0"/>
            </a:endParaRPr>
          </a:p>
        </p:txBody>
      </p:sp>
      <p:pic>
        <p:nvPicPr>
          <p:cNvPr id="10" name="Picture 9"/>
          <p:cNvPicPr/>
          <p:nvPr/>
        </p:nvPicPr>
        <p:blipFill>
          <a:blip r:embed="rId3"/>
          <a:stretch>
            <a:fillRect/>
          </a:stretch>
        </p:blipFill>
        <p:spPr>
          <a:xfrm>
            <a:off x="5207622" y="1485900"/>
            <a:ext cx="4070233" cy="3048000"/>
          </a:xfrm>
          <a:prstGeom prst="rect">
            <a:avLst/>
          </a:prstGeom>
          <a:solidFill>
            <a:srgbClr val="FFFFFF"/>
          </a:solidFill>
          <a:ln>
            <a:noFill/>
            <a:prstDash/>
          </a:ln>
        </p:spPr>
      </p:pic>
      <p:sp>
        <p:nvSpPr>
          <p:cNvPr id="3" name="TextBox 2"/>
          <p:cNvSpPr txBox="1"/>
          <p:nvPr/>
        </p:nvSpPr>
        <p:spPr>
          <a:xfrm>
            <a:off x="5029200" y="4381500"/>
            <a:ext cx="4114800" cy="1323439"/>
          </a:xfrm>
          <a:prstGeom prst="rect">
            <a:avLst/>
          </a:prstGeom>
          <a:noFill/>
        </p:spPr>
        <p:txBody>
          <a:bodyPr wrap="square" rtlCol="0">
            <a:spAutoFit/>
          </a:bodyPr>
          <a:lstStyle/>
          <a:p>
            <a:pPr marL="285750" indent="-285750">
              <a:buFont typeface="Arial" pitchFamily="34" charset="0"/>
              <a:buChar char="•"/>
            </a:pPr>
            <a:r>
              <a:rPr lang="en-US" sz="1600" dirty="0" smtClean="0">
                <a:solidFill>
                  <a:srgbClr val="0000FF"/>
                </a:solidFill>
              </a:rPr>
              <a:t>The firm above pays total fixed costs of $100.</a:t>
            </a:r>
          </a:p>
          <a:p>
            <a:pPr marL="285750" indent="-285750">
              <a:buFont typeface="Arial" pitchFamily="34" charset="0"/>
              <a:buChar char="•"/>
            </a:pPr>
            <a:r>
              <a:rPr lang="en-US" sz="1600" dirty="0" smtClean="0">
                <a:solidFill>
                  <a:srgbClr val="0000FF"/>
                </a:solidFill>
              </a:rPr>
              <a:t>Its TVC increases at a rate determined by the law of diminishing returns</a:t>
            </a:r>
          </a:p>
          <a:p>
            <a:pPr marL="285750" indent="-285750">
              <a:buFont typeface="Arial" pitchFamily="34" charset="0"/>
              <a:buChar char="•"/>
            </a:pPr>
            <a:r>
              <a:rPr lang="en-US" sz="1600" dirty="0" smtClean="0">
                <a:solidFill>
                  <a:srgbClr val="0000FF"/>
                </a:solidFill>
              </a:rPr>
              <a:t>Its total cost  equal its TFC + TVC</a:t>
            </a:r>
            <a:endParaRPr lang="en-US" sz="1600" dirty="0">
              <a:solidFill>
                <a:srgbClr val="0000FF"/>
              </a:solidFill>
            </a:endParaRPr>
          </a:p>
        </p:txBody>
      </p:sp>
      <p:sp>
        <p:nvSpPr>
          <p:cNvPr id="12" name="TextBox 11"/>
          <p:cNvSpPr txBox="1"/>
          <p:nvPr/>
        </p:nvSpPr>
        <p:spPr>
          <a:xfrm>
            <a:off x="5181600" y="190500"/>
            <a:ext cx="2578100" cy="307777"/>
          </a:xfrm>
          <a:prstGeom prst="rect">
            <a:avLst/>
          </a:prstGeom>
          <a:noFill/>
        </p:spPr>
        <p:txBody>
          <a:bodyPr vert="horz" wrap="square" rtlCol="0">
            <a:spAutoFit/>
          </a:bodyPr>
          <a:lstStyle/>
          <a:p>
            <a:pPr algn="ctr"/>
            <a:r>
              <a:rPr lang="en-US" sz="1400" i="1" dirty="0" smtClean="0">
                <a:latin typeface="Lucida Sans - 16"/>
              </a:rPr>
              <a:t>Short-run Costs of Production</a:t>
            </a:r>
            <a:endParaRPr lang="en-US" sz="1400" i="1" dirty="0">
              <a:latin typeface="Lucida Sans - 16"/>
            </a:endParaRPr>
          </a:p>
        </p:txBody>
      </p:sp>
    </p:spTree>
    <p:extLst>
      <p:ext uri="{BB962C8B-B14F-4D97-AF65-F5344CB8AC3E}">
        <p14:creationId xmlns:p14="http://schemas.microsoft.com/office/powerpoint/2010/main" val="67484474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icture 27"/>
          <p:cNvPicPr/>
          <p:nvPr/>
        </p:nvPicPr>
        <p:blipFill>
          <a:blip r:embed="rId2"/>
          <a:stretch>
            <a:fillRect/>
          </a:stretch>
        </p:blipFill>
        <p:spPr>
          <a:xfrm>
            <a:off x="4724400" y="1340899"/>
            <a:ext cx="4419600" cy="3309624"/>
          </a:xfrm>
          <a:prstGeom prst="rect">
            <a:avLst/>
          </a:prstGeom>
          <a:solidFill>
            <a:srgbClr val="FFFFFF"/>
          </a:solidFill>
          <a:ln>
            <a:noFill/>
            <a:prstDash/>
          </a:ln>
        </p:spPr>
      </p:pic>
      <p:grpSp>
        <p:nvGrpSpPr>
          <p:cNvPr id="2" name="Group 11"/>
          <p:cNvGrpSpPr/>
          <p:nvPr/>
        </p:nvGrpSpPr>
        <p:grpSpPr>
          <a:xfrm>
            <a:off x="0" y="0"/>
            <a:ext cx="9144000" cy="697260"/>
            <a:chOff x="0" y="0"/>
            <a:chExt cx="9144000" cy="836712"/>
          </a:xfrm>
        </p:grpSpPr>
        <p:sp>
          <p:nvSpPr>
            <p:cNvPr id="13" name="Rectangle 12"/>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1.5.1 Costs</a:t>
              </a: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 </a:t>
              </a:r>
              <a:r>
                <a:rPr lang="en-US" dirty="0" smtClean="0">
                  <a:solidFill>
                    <a:schemeClr val="bg1">
                      <a:lumMod val="50000"/>
                    </a:schemeClr>
                  </a:solidFill>
                  <a:effectLst>
                    <a:outerShdw blurRad="50800" dist="38100" dir="2700000" algn="tl" rotWithShape="0">
                      <a:srgbClr val="000000">
                        <a:alpha val="43000"/>
                      </a:srgbClr>
                    </a:outerShdw>
                  </a:effectLst>
                  <a:latin typeface="Gill Sans"/>
                </a:rPr>
                <a:t>of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Production</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5" name="Content Placeholder 28" descr="WW badge.jpg"/>
            <p:cNvPicPr>
              <a:picLocks noChangeAspect="1"/>
            </p:cNvPicPr>
            <p:nvPr/>
          </p:nvPicPr>
          <p:blipFill>
            <a:blip r:embed="rId3"/>
            <a:stretch>
              <a:fillRect/>
            </a:stretch>
          </p:blipFill>
          <p:spPr>
            <a:xfrm>
              <a:off x="7740352" y="116632"/>
              <a:ext cx="1192088" cy="524519"/>
            </a:xfrm>
            <a:prstGeom prst="rect">
              <a:avLst/>
            </a:prstGeom>
          </p:spPr>
        </p:pic>
      </p:grpSp>
      <p:sp>
        <p:nvSpPr>
          <p:cNvPr id="7" name="TextBox 6"/>
          <p:cNvSpPr txBox="1"/>
          <p:nvPr/>
        </p:nvSpPr>
        <p:spPr>
          <a:xfrm>
            <a:off x="0" y="4260384"/>
            <a:ext cx="9144000" cy="1492716"/>
          </a:xfrm>
          <a:prstGeom prst="rect">
            <a:avLst/>
          </a:prstGeom>
          <a:noFill/>
        </p:spPr>
        <p:txBody>
          <a:bodyPr vert="horz" wrap="square" rtlCol="0">
            <a:spAutoFit/>
          </a:bodyPr>
          <a:lstStyle/>
          <a:p>
            <a:r>
              <a:rPr lang="en-US" sz="1600" b="1" dirty="0" smtClean="0">
                <a:solidFill>
                  <a:srgbClr val="0000FF"/>
                </a:solidFill>
              </a:rPr>
              <a:t>Diminishing Returns and the short-run costs of production:</a:t>
            </a:r>
            <a:endParaRPr lang="en-US" sz="1600" dirty="0" smtClean="0">
              <a:solidFill>
                <a:srgbClr val="0000FF"/>
              </a:solidFill>
            </a:endParaRPr>
          </a:p>
          <a:p>
            <a:pPr marL="285750" indent="-285750">
              <a:buFont typeface="Arial" pitchFamily="34" charset="0"/>
              <a:buChar char="•"/>
            </a:pPr>
            <a:r>
              <a:rPr lang="en-US" sz="1500" dirty="0" smtClean="0">
                <a:cs typeface="Arial" pitchFamily="34" charset="0"/>
              </a:rPr>
              <a:t>Notice that TC and TVC increase at a decreasing rate at first. This is when marginal product is increasing as more labor is employed (firms get "more for their money") </a:t>
            </a:r>
          </a:p>
          <a:p>
            <a:pPr marL="285750" indent="-285750">
              <a:buFont typeface="Arial" pitchFamily="34" charset="0"/>
              <a:buChar char="•"/>
            </a:pPr>
            <a:r>
              <a:rPr lang="en-US" sz="1500" dirty="0" smtClean="0">
                <a:cs typeface="Arial" pitchFamily="34" charset="0"/>
              </a:rPr>
              <a:t>However, beyond some point, costs begin to increase at an increasing rate. This is where diminishing returns set in and MP is decreasing. The firm is getting less additional output from each worker hired, but must pay the same wages regardless. (The firm gets "less for its money")</a:t>
            </a:r>
            <a:endParaRPr lang="en-US" sz="1500" dirty="0">
              <a:cs typeface="Arial" pitchFamily="34" charset="0"/>
            </a:endParaRPr>
          </a:p>
        </p:txBody>
      </p:sp>
      <p:sp>
        <p:nvSpPr>
          <p:cNvPr id="30" name="TextBox 29"/>
          <p:cNvSpPr txBox="1"/>
          <p:nvPr/>
        </p:nvSpPr>
        <p:spPr>
          <a:xfrm>
            <a:off x="0" y="723900"/>
            <a:ext cx="9144000" cy="1015663"/>
          </a:xfrm>
          <a:prstGeom prst="rect">
            <a:avLst/>
          </a:prstGeom>
          <a:noFill/>
        </p:spPr>
        <p:txBody>
          <a:bodyPr wrap="square" rtlCol="0">
            <a:spAutoFit/>
          </a:bodyPr>
          <a:lstStyle/>
          <a:p>
            <a:r>
              <a:rPr lang="en-US" sz="2400" dirty="0" smtClean="0">
                <a:solidFill>
                  <a:srgbClr val="FF0000"/>
                </a:solidFill>
              </a:rPr>
              <a:t>Total Costs in the Short-run</a:t>
            </a:r>
          </a:p>
          <a:p>
            <a:r>
              <a:rPr lang="en-US" dirty="0" smtClean="0">
                <a:cs typeface="Arial" pitchFamily="34" charset="0"/>
              </a:rPr>
              <a:t>A firm’s total costs include the costs of labor (variable costs) and the costs of capital and land resources (fixed costs). </a:t>
            </a:r>
          </a:p>
        </p:txBody>
      </p:sp>
      <p:sp>
        <p:nvSpPr>
          <p:cNvPr id="3" name="Rectangle 2"/>
          <p:cNvSpPr/>
          <p:nvPr/>
        </p:nvSpPr>
        <p:spPr>
          <a:xfrm>
            <a:off x="0" y="1633793"/>
            <a:ext cx="4572000" cy="2631490"/>
          </a:xfrm>
          <a:prstGeom prst="rect">
            <a:avLst/>
          </a:prstGeom>
        </p:spPr>
        <p:txBody>
          <a:bodyPr>
            <a:spAutoFit/>
          </a:bodyPr>
          <a:lstStyle/>
          <a:p>
            <a:pPr marL="285750" indent="-285750">
              <a:buFont typeface="Arial" pitchFamily="34" charset="0"/>
              <a:buChar char="•"/>
            </a:pPr>
            <a:r>
              <a:rPr lang="en-US" sz="1500" b="1" dirty="0">
                <a:solidFill>
                  <a:srgbClr val="0000FF"/>
                </a:solidFill>
                <a:cs typeface="Arial" pitchFamily="34" charset="0"/>
              </a:rPr>
              <a:t>TFC:</a:t>
            </a:r>
            <a:r>
              <a:rPr lang="en-US" sz="1500" dirty="0">
                <a:solidFill>
                  <a:srgbClr val="0000FF"/>
                </a:solidFill>
                <a:cs typeface="Arial" pitchFamily="34" charset="0"/>
              </a:rPr>
              <a:t> </a:t>
            </a:r>
            <a:r>
              <a:rPr lang="en-US" sz="1500" dirty="0">
                <a:solidFill>
                  <a:srgbClr val="000000"/>
                </a:solidFill>
                <a:cs typeface="Arial" pitchFamily="34" charset="0"/>
              </a:rPr>
              <a:t>Notice that regardless of the level of output, TFC remains constant. This is because these are costs that do not vary with output.</a:t>
            </a:r>
          </a:p>
          <a:p>
            <a:pPr marL="285750" indent="-285750">
              <a:buFont typeface="Arial" pitchFamily="34" charset="0"/>
              <a:buChar char="•"/>
            </a:pPr>
            <a:r>
              <a:rPr lang="en-US" sz="1500" b="1" dirty="0">
                <a:solidFill>
                  <a:srgbClr val="0000FF"/>
                </a:solidFill>
                <a:cs typeface="Arial" pitchFamily="34" charset="0"/>
              </a:rPr>
              <a:t>TVC: </a:t>
            </a:r>
            <a:r>
              <a:rPr lang="en-US" sz="1500" dirty="0">
                <a:solidFill>
                  <a:srgbClr val="000000"/>
                </a:solidFill>
                <a:cs typeface="Arial" pitchFamily="34" charset="0"/>
              </a:rPr>
              <a:t>Notice that when output is zero, TVC is zero, because you do not need to hire any workers or use any raw materials if you're not producing anything. As output increases, TVC continues to increase</a:t>
            </a:r>
          </a:p>
          <a:p>
            <a:pPr marL="285750" indent="-285750">
              <a:buFont typeface="Arial" pitchFamily="34" charset="0"/>
              <a:buChar char="•"/>
            </a:pPr>
            <a:r>
              <a:rPr lang="en-US" sz="1500" b="1" dirty="0">
                <a:solidFill>
                  <a:srgbClr val="0000FF"/>
                </a:solidFill>
                <a:cs typeface="Arial" pitchFamily="34" charset="0"/>
              </a:rPr>
              <a:t>TC: </a:t>
            </a:r>
            <a:r>
              <a:rPr lang="en-US" sz="1500" dirty="0">
                <a:solidFill>
                  <a:srgbClr val="000000"/>
                </a:solidFill>
                <a:cs typeface="Arial" pitchFamily="34" charset="0"/>
              </a:rPr>
              <a:t>Notice that when output is zero, TC = TFC. But once the factory begins pumping out products, TC rises with TVC. TC is the sum of TFC and TVC, since both fixed and variable costs make up total cost.</a:t>
            </a:r>
          </a:p>
        </p:txBody>
      </p:sp>
      <p:sp>
        <p:nvSpPr>
          <p:cNvPr id="31" name="TextBox 30"/>
          <p:cNvSpPr txBox="1"/>
          <p:nvPr/>
        </p:nvSpPr>
        <p:spPr>
          <a:xfrm>
            <a:off x="5181600" y="190500"/>
            <a:ext cx="2578100" cy="307777"/>
          </a:xfrm>
          <a:prstGeom prst="rect">
            <a:avLst/>
          </a:prstGeom>
          <a:noFill/>
        </p:spPr>
        <p:txBody>
          <a:bodyPr vert="horz" wrap="square" rtlCol="0">
            <a:spAutoFit/>
          </a:bodyPr>
          <a:lstStyle/>
          <a:p>
            <a:pPr algn="ctr"/>
            <a:r>
              <a:rPr lang="en-US" sz="1400" i="1" dirty="0" smtClean="0">
                <a:latin typeface="Lucida Sans - 16"/>
              </a:rPr>
              <a:t>Short-run Costs of Production</a:t>
            </a:r>
            <a:endParaRPr lang="en-US" sz="1400" i="1" dirty="0">
              <a:latin typeface="Lucida Sans - 16"/>
            </a:endParaRPr>
          </a:p>
        </p:txBody>
      </p:sp>
    </p:spTree>
    <p:extLst>
      <p:ext uri="{BB962C8B-B14F-4D97-AF65-F5344CB8AC3E}">
        <p14:creationId xmlns:p14="http://schemas.microsoft.com/office/powerpoint/2010/main" val="67484474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1"/>
          <p:cNvGrpSpPr/>
          <p:nvPr/>
        </p:nvGrpSpPr>
        <p:grpSpPr>
          <a:xfrm>
            <a:off x="0" y="0"/>
            <a:ext cx="9144000" cy="697260"/>
            <a:chOff x="0" y="0"/>
            <a:chExt cx="9144000" cy="836712"/>
          </a:xfrm>
        </p:grpSpPr>
        <p:sp>
          <p:nvSpPr>
            <p:cNvPr id="13" name="Rectangle 12"/>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1.5.1 Costs</a:t>
              </a: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 </a:t>
              </a:r>
              <a:r>
                <a:rPr lang="en-US" dirty="0" smtClean="0">
                  <a:solidFill>
                    <a:schemeClr val="bg1">
                      <a:lumMod val="50000"/>
                    </a:schemeClr>
                  </a:solidFill>
                  <a:effectLst>
                    <a:outerShdw blurRad="50800" dist="38100" dir="2700000" algn="tl" rotWithShape="0">
                      <a:srgbClr val="000000">
                        <a:alpha val="43000"/>
                      </a:srgbClr>
                    </a:outerShdw>
                  </a:effectLst>
                  <a:latin typeface="Gill Sans"/>
                </a:rPr>
                <a:t>of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Production</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5"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30" name="TextBox 29"/>
          <p:cNvSpPr txBox="1"/>
          <p:nvPr/>
        </p:nvSpPr>
        <p:spPr>
          <a:xfrm>
            <a:off x="0" y="723900"/>
            <a:ext cx="9144000" cy="1015663"/>
          </a:xfrm>
          <a:prstGeom prst="rect">
            <a:avLst/>
          </a:prstGeom>
          <a:noFill/>
        </p:spPr>
        <p:txBody>
          <a:bodyPr wrap="square" rtlCol="0">
            <a:spAutoFit/>
          </a:bodyPr>
          <a:lstStyle/>
          <a:p>
            <a:r>
              <a:rPr lang="en-US" sz="2400" dirty="0" smtClean="0">
                <a:solidFill>
                  <a:srgbClr val="FF0000"/>
                </a:solidFill>
              </a:rPr>
              <a:t>Per-unit Costs in the Short-run</a:t>
            </a:r>
          </a:p>
          <a:p>
            <a:r>
              <a:rPr lang="en-US" dirty="0" smtClean="0">
                <a:cs typeface="Arial" pitchFamily="34" charset="0"/>
              </a:rPr>
              <a:t>Firms make decisions about their levels of output based not on total costs, rather on per-unit and marginal costs.</a:t>
            </a:r>
          </a:p>
        </p:txBody>
      </p:sp>
      <p:graphicFrame>
        <p:nvGraphicFramePr>
          <p:cNvPr id="11" name="Table 10"/>
          <p:cNvGraphicFramePr>
            <a:graphicFrameLocks noGrp="1"/>
          </p:cNvGraphicFramePr>
          <p:nvPr>
            <p:extLst>
              <p:ext uri="{D42A27DB-BD31-4B8C-83A1-F6EECF244321}">
                <p14:modId xmlns:p14="http://schemas.microsoft.com/office/powerpoint/2010/main" val="3476137715"/>
              </p:ext>
            </p:extLst>
          </p:nvPr>
        </p:nvGraphicFramePr>
        <p:xfrm>
          <a:off x="0" y="1638300"/>
          <a:ext cx="9144000" cy="3530600"/>
        </p:xfrm>
        <a:graphic>
          <a:graphicData uri="http://schemas.openxmlformats.org/drawingml/2006/table">
            <a:tbl>
              <a:tblPr firstRow="1" bandRow="1">
                <a:tableStyleId>{3B4B98B0-60AC-42C2-AFA5-B58CD77FA1E5}</a:tableStyleId>
              </a:tblPr>
              <a:tblGrid>
                <a:gridCol w="2005263"/>
                <a:gridCol w="7138737"/>
              </a:tblGrid>
              <a:tr h="381000">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dirty="0" smtClean="0">
                          <a:solidFill>
                            <a:srgbClr val="0000FF"/>
                          </a:solidFill>
                          <a:latin typeface="+mn-lt"/>
                        </a:rPr>
                        <a:t>Per-unit</a:t>
                      </a:r>
                      <a:r>
                        <a:rPr lang="en-US" sz="1800" baseline="0" dirty="0" smtClean="0">
                          <a:solidFill>
                            <a:srgbClr val="0000FF"/>
                          </a:solidFill>
                          <a:latin typeface="+mn-lt"/>
                        </a:rPr>
                        <a:t> Costs in the Short-run</a:t>
                      </a:r>
                      <a:endParaRPr lang="en-US" sz="1800" dirty="0">
                        <a:solidFill>
                          <a:srgbClr val="0000FF"/>
                        </a:solidFill>
                        <a:latin typeface="+mn-lt"/>
                      </a:endParaRPr>
                    </a:p>
                  </a:txBody>
                  <a:tcPr marT="38100" marB="38100" anchor="ctr">
                    <a:lnL>
                      <a:noFill/>
                    </a:lnL>
                    <a:lnR>
                      <a:noFill/>
                    </a:lnR>
                    <a:lnT w="12700" cmpd="sng">
                      <a:noFill/>
                    </a:lnT>
                    <a:lnB w="12700" cmpd="sng">
                      <a:noFill/>
                    </a:lnB>
                    <a:lnTlToBr w="12700" cmpd="sng">
                      <a:noFill/>
                      <a:prstDash val="solid"/>
                    </a:lnTlToBr>
                    <a:lnBlToTr w="12700" cmpd="sng">
                      <a:noFill/>
                      <a:prstDash val="solid"/>
                    </a:lnBlToTr>
                  </a:tcPr>
                </a:tc>
                <a:tc h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800" dirty="0">
                        <a:solidFill>
                          <a:schemeClr val="tx1">
                            <a:lumMod val="65000"/>
                            <a:lumOff val="35000"/>
                          </a:schemeClr>
                        </a:solidFill>
                        <a:latin typeface="Gill Sans"/>
                      </a:endParaRPr>
                    </a:p>
                  </a:txBody>
                  <a:tcPr marT="38100" marB="38100" anchor="ctr">
                    <a:lnL>
                      <a:noFill/>
                    </a:lnL>
                    <a:lnR>
                      <a:noFill/>
                    </a:lnR>
                    <a:lnT w="12700" cmpd="sng">
                      <a:noFill/>
                    </a:lnT>
                    <a:lnB w="12700" cmpd="sng">
                      <a:noFill/>
                    </a:lnB>
                    <a:lnTlToBr w="12700" cmpd="sng">
                      <a:noFill/>
                      <a:prstDash val="solid"/>
                    </a:lnTlToBr>
                    <a:lnBlToTr w="12700" cmpd="sng">
                      <a:noFill/>
                      <a:prstDash val="solid"/>
                    </a:lnBlToTr>
                  </a:tcPr>
                </a:tc>
              </a:tr>
              <a:tr h="88900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dirty="0" smtClean="0">
                          <a:solidFill>
                            <a:schemeClr val="tx1"/>
                          </a:solidFill>
                          <a:latin typeface="+mn-lt"/>
                        </a:rPr>
                        <a:t>Average fixed cost: AFC=TFC/Q</a:t>
                      </a:r>
                    </a:p>
                  </a:txBody>
                  <a:tcPr marT="38100" marB="38100" anchor="ctr">
                    <a:lnL>
                      <a:noFill/>
                    </a:lnL>
                    <a:lnR>
                      <a:noFill/>
                    </a:lnR>
                    <a:lnT w="12700" cmpd="sng">
                      <a:noFill/>
                    </a:lnT>
                    <a:lnB>
                      <a:noFill/>
                    </a:lnB>
                    <a:lnTlToBr w="12700" cmpd="sng">
                      <a:noFill/>
                      <a:prstDash val="solid"/>
                    </a:lnTlToBr>
                    <a:lnBlToTr w="12700" cmpd="sng">
                      <a:noFill/>
                      <a:prstDash val="solid"/>
                    </a:lnBlToTr>
                  </a:tcPr>
                </a:tc>
                <a:tc>
                  <a:txBody>
                    <a:bodyPr/>
                    <a:lstStyle/>
                    <a:p>
                      <a:r>
                        <a:rPr lang="en-US" sz="1600" dirty="0" smtClean="0">
                          <a:solidFill>
                            <a:schemeClr val="tx1"/>
                          </a:solidFill>
                          <a:latin typeface="+mn-lt"/>
                        </a:rPr>
                        <a:t>AFC will decline as output rises, but it will never increase. This is because the fixed cost (which never goes up) is “spread out” as output increases. This is called “spreading the overhead”</a:t>
                      </a:r>
                      <a:endParaRPr lang="en-US" sz="1600" dirty="0" smtClean="0">
                        <a:solidFill>
                          <a:schemeClr val="tx1"/>
                        </a:solidFill>
                        <a:latin typeface="+mn-lt"/>
                        <a:cs typeface="Arial" pitchFamily="34" charset="0"/>
                      </a:endParaRPr>
                    </a:p>
                  </a:txBody>
                  <a:tcPr marT="38100" marB="38100" anchor="ctr">
                    <a:lnL>
                      <a:noFill/>
                    </a:lnL>
                    <a:lnR>
                      <a:noFill/>
                    </a:lnR>
                    <a:lnT w="12700" cmpd="sng">
                      <a:noFill/>
                    </a:lnT>
                    <a:lnB>
                      <a:noFill/>
                    </a:lnB>
                    <a:lnTlToBr w="12700" cmpd="sng">
                      <a:noFill/>
                      <a:prstDash val="solid"/>
                    </a:lnTlToBr>
                    <a:lnBlToTr w="12700" cmpd="sng">
                      <a:noFill/>
                      <a:prstDash val="solid"/>
                    </a:lnBlToTr>
                  </a:tcPr>
                </a:tc>
              </a:tr>
              <a:tr h="88900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dirty="0" smtClean="0">
                          <a:solidFill>
                            <a:schemeClr val="tx1"/>
                          </a:solidFill>
                          <a:latin typeface="+mn-lt"/>
                        </a:rPr>
                        <a:t>Average variable cost: AVC = TVC/Q</a:t>
                      </a:r>
                    </a:p>
                  </a:txBody>
                  <a:tcPr marT="38100" marB="38100" anchor="ctr">
                    <a:lnL>
                      <a:noFill/>
                    </a:lnL>
                    <a:lnR>
                      <a:noFill/>
                    </a:lnR>
                    <a:lnT>
                      <a:noFill/>
                    </a:lnT>
                    <a:lnB>
                      <a:noFill/>
                    </a:lnB>
                    <a:lnTlToBr w="12700" cmpd="sng">
                      <a:noFill/>
                      <a:prstDash val="solid"/>
                    </a:lnTlToBr>
                    <a:lnBlToTr w="12700" cmpd="sng">
                      <a:noFill/>
                      <a:prstDash val="solid"/>
                    </a:lnBlToTr>
                  </a:tcPr>
                </a:tc>
                <a:tc>
                  <a:txBody>
                    <a:bodyPr/>
                    <a:lstStyle/>
                    <a:p>
                      <a:r>
                        <a:rPr lang="en-US" sz="1600" dirty="0" smtClean="0">
                          <a:solidFill>
                            <a:schemeClr val="tx1"/>
                          </a:solidFill>
                          <a:latin typeface="+mn-lt"/>
                        </a:rPr>
                        <a:t>For simplicity, we will assume that labor is the only variable input, the labor cost per unit of output is the AVC</a:t>
                      </a:r>
                      <a:endParaRPr lang="en-US" sz="1600" dirty="0" smtClean="0">
                        <a:solidFill>
                          <a:schemeClr val="tx1"/>
                        </a:solidFill>
                        <a:latin typeface="+mn-lt"/>
                        <a:cs typeface="Arial" pitchFamily="34" charset="0"/>
                      </a:endParaRPr>
                    </a:p>
                  </a:txBody>
                  <a:tcPr marT="38100" marB="38100" anchor="ctr">
                    <a:lnL>
                      <a:noFill/>
                    </a:lnL>
                    <a:lnR>
                      <a:noFill/>
                    </a:lnR>
                    <a:lnT>
                      <a:noFill/>
                    </a:lnT>
                    <a:lnB>
                      <a:noFill/>
                    </a:lnB>
                    <a:lnTlToBr w="12700" cmpd="sng">
                      <a:noFill/>
                      <a:prstDash val="solid"/>
                    </a:lnTlToBr>
                    <a:lnBlToTr w="12700" cmpd="sng">
                      <a:noFill/>
                      <a:prstDash val="solid"/>
                    </a:lnBlToTr>
                  </a:tcPr>
                </a:tc>
              </a:tr>
              <a:tr h="68580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dirty="0" smtClean="0">
                          <a:solidFill>
                            <a:schemeClr val="tx1"/>
                          </a:solidFill>
                          <a:latin typeface="+mn-lt"/>
                        </a:rPr>
                        <a:t>Average total cost: ATC = TC/Q</a:t>
                      </a:r>
                    </a:p>
                  </a:txBody>
                  <a:tcPr marT="38100" marB="38100" anchor="ctr">
                    <a:lnL>
                      <a:noFill/>
                    </a:lnL>
                    <a:lnR>
                      <a:noFill/>
                    </a:lnR>
                    <a:lnT>
                      <a:noFill/>
                    </a:lnT>
                    <a:lnB w="12700" cmpd="sng">
                      <a:noFill/>
                    </a:lnB>
                    <a:lnTlToBr w="12700" cmpd="sng">
                      <a:noFill/>
                      <a:prstDash val="solid"/>
                    </a:lnTlToBr>
                    <a:lnBlToTr w="12700" cmpd="sng">
                      <a:noFill/>
                      <a:prstDash val="solid"/>
                    </a:lnBlToTr>
                  </a:tcPr>
                </a:tc>
                <a:tc>
                  <a:txBody>
                    <a:bodyPr/>
                    <a:lstStyle/>
                    <a:p>
                      <a:r>
                        <a:rPr lang="en-US" sz="1600" dirty="0" smtClean="0">
                          <a:solidFill>
                            <a:schemeClr val="tx1"/>
                          </a:solidFill>
                          <a:latin typeface="+mn-lt"/>
                        </a:rPr>
                        <a:t>Sometimes called unit cost or per unit cost. ATC also equals AFC + AVC </a:t>
                      </a:r>
                      <a:endParaRPr lang="en-US" sz="1600" dirty="0" smtClean="0">
                        <a:solidFill>
                          <a:schemeClr val="tx1"/>
                        </a:solidFill>
                        <a:latin typeface="+mn-lt"/>
                        <a:cs typeface="Arial" pitchFamily="34" charset="0"/>
                      </a:endParaRPr>
                    </a:p>
                  </a:txBody>
                  <a:tcPr marT="38100" marB="38100" anchor="ctr">
                    <a:lnL>
                      <a:noFill/>
                    </a:lnL>
                    <a:lnR>
                      <a:noFill/>
                    </a:lnR>
                    <a:lnT>
                      <a:noFill/>
                    </a:lnT>
                    <a:lnB w="12700" cmpd="sng">
                      <a:noFill/>
                    </a:lnB>
                    <a:lnTlToBr w="12700" cmpd="sng">
                      <a:noFill/>
                      <a:prstDash val="solid"/>
                    </a:lnTlToBr>
                    <a:lnBlToTr w="12700" cmpd="sng">
                      <a:noFill/>
                      <a:prstDash val="solid"/>
                    </a:lnBlToTr>
                  </a:tcPr>
                </a:tc>
              </a:tr>
              <a:tr h="68580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dirty="0" smtClean="0">
                          <a:solidFill>
                            <a:schemeClr val="tx1"/>
                          </a:solidFill>
                          <a:latin typeface="+mn-lt"/>
                        </a:rPr>
                        <a:t>Marginal Cost: MC = ∆TVC/∆Q</a:t>
                      </a:r>
                    </a:p>
                  </a:txBody>
                  <a:tcPr marT="38100" marB="38100" anchor="ctr">
                    <a:lnL>
                      <a:noFill/>
                    </a:lnL>
                    <a:lnR>
                      <a:noFill/>
                    </a:lnR>
                    <a:lnT>
                      <a:noFill/>
                    </a:lnT>
                    <a:lnB w="12700" cmpd="sng">
                      <a:noFill/>
                    </a:lnB>
                    <a:lnTlToBr w="12700" cmpd="sng">
                      <a:noFill/>
                      <a:prstDash val="solid"/>
                    </a:lnTlToBr>
                    <a:lnBlToTr w="12700" cmpd="sng">
                      <a:noFill/>
                      <a:prstDash val="solid"/>
                    </a:lnBlToTr>
                  </a:tcPr>
                </a:tc>
                <a:tc>
                  <a:txBody>
                    <a:bodyPr/>
                    <a:lstStyle/>
                    <a:p>
                      <a:r>
                        <a:rPr lang="en-US" sz="1600" b="0" dirty="0" smtClean="0">
                          <a:solidFill>
                            <a:schemeClr val="tx1"/>
                          </a:solidFill>
                          <a:latin typeface="+mn-lt"/>
                          <a:cs typeface="+mn-cs"/>
                        </a:rPr>
                        <a:t>The</a:t>
                      </a:r>
                      <a:r>
                        <a:rPr lang="en-US" sz="1600" b="0" baseline="0" dirty="0" smtClean="0">
                          <a:solidFill>
                            <a:schemeClr val="tx1"/>
                          </a:solidFill>
                          <a:latin typeface="+mn-lt"/>
                          <a:cs typeface="+mn-cs"/>
                        </a:rPr>
                        <a:t> </a:t>
                      </a:r>
                      <a:r>
                        <a:rPr lang="en-US" sz="1600" dirty="0" smtClean="0">
                          <a:solidFill>
                            <a:schemeClr val="tx1"/>
                          </a:solidFill>
                          <a:latin typeface="+mn-lt"/>
                          <a:cs typeface="Arial" pitchFamily="34" charset="0"/>
                        </a:rPr>
                        <a:t>additional cost of producing one more unit of output. </a:t>
                      </a:r>
                    </a:p>
                  </a:txBody>
                  <a:tcPr marT="38100" marB="38100" anchor="ctr">
                    <a:lnL>
                      <a:noFill/>
                    </a:lnL>
                    <a:lnR>
                      <a:noFill/>
                    </a:lnR>
                    <a:lnT>
                      <a:noFill/>
                    </a:lnT>
                    <a:lnB w="12700" cmpd="sng">
                      <a:noFill/>
                    </a:lnB>
                    <a:lnTlToBr w="12700" cmpd="sng">
                      <a:noFill/>
                      <a:prstDash val="solid"/>
                    </a:lnTlToBr>
                    <a:lnBlToTr w="12700" cmpd="sng">
                      <a:noFill/>
                      <a:prstDash val="solid"/>
                    </a:lnBlToTr>
                  </a:tcPr>
                </a:tc>
              </a:tr>
            </a:tbl>
          </a:graphicData>
        </a:graphic>
      </p:graphicFrame>
      <p:sp>
        <p:nvSpPr>
          <p:cNvPr id="12" name="TextBox 11"/>
          <p:cNvSpPr txBox="1"/>
          <p:nvPr/>
        </p:nvSpPr>
        <p:spPr>
          <a:xfrm>
            <a:off x="5181600" y="190500"/>
            <a:ext cx="2578100" cy="307777"/>
          </a:xfrm>
          <a:prstGeom prst="rect">
            <a:avLst/>
          </a:prstGeom>
          <a:noFill/>
        </p:spPr>
        <p:txBody>
          <a:bodyPr vert="horz" wrap="square" rtlCol="0">
            <a:spAutoFit/>
          </a:bodyPr>
          <a:lstStyle/>
          <a:p>
            <a:pPr algn="ctr"/>
            <a:r>
              <a:rPr lang="en-US" sz="1400" i="1" dirty="0" smtClean="0">
                <a:latin typeface="Lucida Sans - 16"/>
              </a:rPr>
              <a:t>Short-run Costs of Production</a:t>
            </a:r>
            <a:endParaRPr lang="en-US" sz="1400" i="1" dirty="0">
              <a:latin typeface="Lucida Sans - 16"/>
            </a:endParaRPr>
          </a:p>
        </p:txBody>
      </p:sp>
    </p:spTree>
    <p:extLst>
      <p:ext uri="{BB962C8B-B14F-4D97-AF65-F5344CB8AC3E}">
        <p14:creationId xmlns:p14="http://schemas.microsoft.com/office/powerpoint/2010/main" val="156062567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Picture 30"/>
          <p:cNvPicPr/>
          <p:nvPr/>
        </p:nvPicPr>
        <p:blipFill>
          <a:blip r:embed="rId2"/>
          <a:stretch>
            <a:fillRect/>
          </a:stretch>
        </p:blipFill>
        <p:spPr>
          <a:xfrm>
            <a:off x="5562600" y="1698312"/>
            <a:ext cx="3200400" cy="4023258"/>
          </a:xfrm>
          <a:prstGeom prst="rect">
            <a:avLst/>
          </a:prstGeom>
          <a:solidFill>
            <a:srgbClr val="FFFFFF"/>
          </a:solidFill>
          <a:ln>
            <a:noFill/>
            <a:prstDash/>
          </a:ln>
        </p:spPr>
      </p:pic>
      <p:graphicFrame>
        <p:nvGraphicFramePr>
          <p:cNvPr id="28" name="Table 27"/>
          <p:cNvGraphicFramePr>
            <a:graphicFrameLocks noGrp="1"/>
          </p:cNvGraphicFramePr>
          <p:nvPr>
            <p:extLst>
              <p:ext uri="{D42A27DB-BD31-4B8C-83A1-F6EECF244321}">
                <p14:modId xmlns:p14="http://schemas.microsoft.com/office/powerpoint/2010/main" val="1917942838"/>
              </p:ext>
            </p:extLst>
          </p:nvPr>
        </p:nvGraphicFramePr>
        <p:xfrm>
          <a:off x="35496" y="1866900"/>
          <a:ext cx="5374704" cy="3810001"/>
        </p:xfrm>
        <a:graphic>
          <a:graphicData uri="http://schemas.openxmlformats.org/drawingml/2006/table">
            <a:tbl>
              <a:tblPr firstRow="1" bandRow="1">
                <a:tableStyleId>{21E4AEA4-8DFA-4A89-87EB-49C32662AFE0}</a:tableStyleId>
              </a:tblPr>
              <a:tblGrid>
                <a:gridCol w="5374704"/>
              </a:tblGrid>
              <a:tr h="35585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solidFill>
                            <a:schemeClr val="tx1"/>
                          </a:solidFill>
                          <a:latin typeface="+mn-lt"/>
                        </a:rPr>
                        <a:t>The relationship between productivity and costs</a:t>
                      </a:r>
                      <a:endParaRPr lang="en-US" sz="1600" dirty="0">
                        <a:solidFill>
                          <a:schemeClr val="tx1"/>
                        </a:solidFill>
                        <a:latin typeface="+mn-lt"/>
                      </a:endParaRPr>
                    </a:p>
                  </a:txBody>
                  <a:tcPr marT="38100" marB="38100" anchor="ctr">
                    <a:solidFill>
                      <a:schemeClr val="accent2">
                        <a:alpha val="40000"/>
                      </a:schemeClr>
                    </a:solidFill>
                  </a:tcPr>
                </a:tc>
              </a:tr>
              <a:tr h="98053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latin typeface="+mn-lt"/>
                          <a:cs typeface="Arial" pitchFamily="34" charset="0"/>
                        </a:rPr>
                        <a:t>When productivity of its workers is rising, a firm’s per unit costs are falling, since they're getting more output for</a:t>
                      </a:r>
                      <a:r>
                        <a:rPr lang="en-US" sz="1400" baseline="0" dirty="0" smtClean="0">
                          <a:latin typeface="+mn-lt"/>
                          <a:cs typeface="Arial" pitchFamily="34" charset="0"/>
                        </a:rPr>
                        <a:t> each dollar spent on worker wages. </a:t>
                      </a:r>
                      <a:endParaRPr lang="en-US" sz="1400" dirty="0">
                        <a:solidFill>
                          <a:srgbClr val="0000FF"/>
                        </a:solidFill>
                        <a:latin typeface="+mn-lt"/>
                        <a:cs typeface="Arial" pitchFamily="34" charset="0"/>
                      </a:endParaRPr>
                    </a:p>
                  </a:txBody>
                  <a:tcPr marT="38100" marB="38100" anchor="ctr"/>
                </a:tc>
              </a:tr>
              <a:tr h="69083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latin typeface="+mn-lt"/>
                          <a:cs typeface="Arial" pitchFamily="34" charset="0"/>
                        </a:rPr>
                        <a:t>When marginal product is increasing (increasing returns) marginal cost  is falling. When average</a:t>
                      </a:r>
                      <a:r>
                        <a:rPr lang="en-US" sz="1400" baseline="0" dirty="0" smtClean="0">
                          <a:latin typeface="+mn-lt"/>
                          <a:cs typeface="Arial" pitchFamily="34" charset="0"/>
                        </a:rPr>
                        <a:t> product is rising, average variable cost is falling.</a:t>
                      </a:r>
                      <a:endParaRPr lang="en-US" sz="1400" i="0" dirty="0">
                        <a:solidFill>
                          <a:schemeClr val="tx1"/>
                        </a:solidFill>
                        <a:latin typeface="+mn-lt"/>
                        <a:cs typeface="Arial" pitchFamily="34" charset="0"/>
                      </a:endParaRPr>
                    </a:p>
                  </a:txBody>
                  <a:tcPr marT="38100" marB="38100" anchor="ctr"/>
                </a:tc>
              </a:tr>
              <a:tr h="401127">
                <a:tc>
                  <a:txBody>
                    <a:bodyPr/>
                    <a:lstStyle/>
                    <a:p>
                      <a:r>
                        <a:rPr lang="en-US" sz="1400" dirty="0" smtClean="0">
                          <a:latin typeface="+mn-lt"/>
                          <a:cs typeface="Arial" pitchFamily="34" charset="0"/>
                        </a:rPr>
                        <a:t>When MP and</a:t>
                      </a:r>
                      <a:r>
                        <a:rPr lang="en-US" sz="1400" baseline="0" dirty="0" smtClean="0">
                          <a:latin typeface="+mn-lt"/>
                          <a:cs typeface="Arial" pitchFamily="34" charset="0"/>
                        </a:rPr>
                        <a:t> AP are </a:t>
                      </a:r>
                      <a:r>
                        <a:rPr lang="en-US" sz="1400" dirty="0" err="1" smtClean="0">
                          <a:latin typeface="+mn-lt"/>
                          <a:cs typeface="Arial" pitchFamily="34" charset="0"/>
                        </a:rPr>
                        <a:t>maximimized</a:t>
                      </a:r>
                      <a:r>
                        <a:rPr lang="en-US" sz="1400" dirty="0" smtClean="0">
                          <a:latin typeface="+mn-lt"/>
                          <a:cs typeface="Arial" pitchFamily="34" charset="0"/>
                        </a:rPr>
                        <a:t>, MC and AVC</a:t>
                      </a:r>
                      <a:r>
                        <a:rPr lang="en-US" sz="1400" baseline="0" dirty="0" smtClean="0">
                          <a:latin typeface="+mn-lt"/>
                          <a:cs typeface="Arial" pitchFamily="34" charset="0"/>
                        </a:rPr>
                        <a:t> are minimized</a:t>
                      </a:r>
                      <a:endParaRPr lang="en-US" sz="1400" dirty="0">
                        <a:solidFill>
                          <a:srgbClr val="0000FF"/>
                        </a:solidFill>
                        <a:latin typeface="+mn-lt"/>
                        <a:cs typeface="Arial" pitchFamily="34" charset="0"/>
                      </a:endParaRPr>
                    </a:p>
                  </a:txBody>
                  <a:tcPr marT="38100" marB="38100" anchor="ctr"/>
                </a:tc>
              </a:tr>
              <a:tr h="69083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latin typeface="+mn-lt"/>
                          <a:cs typeface="Arial" pitchFamily="34" charset="0"/>
                        </a:rPr>
                        <a:t>When  workers</a:t>
                      </a:r>
                      <a:r>
                        <a:rPr lang="en-US" sz="1400" baseline="0" dirty="0" smtClean="0">
                          <a:latin typeface="+mn-lt"/>
                          <a:cs typeface="Arial" pitchFamily="34" charset="0"/>
                        </a:rPr>
                        <a:t> begin experiencing diminishing returns, MP falls and MC begins to rise.</a:t>
                      </a:r>
                      <a:endParaRPr lang="en-US" sz="1400" dirty="0">
                        <a:solidFill>
                          <a:schemeClr val="tx1"/>
                        </a:solidFill>
                        <a:latin typeface="+mn-lt"/>
                        <a:cs typeface="Arial" pitchFamily="34" charset="0"/>
                      </a:endParaRPr>
                    </a:p>
                  </a:txBody>
                  <a:tcPr marT="38100" marB="38100" anchor="ctr"/>
                </a:tc>
              </a:tr>
              <a:tr h="69083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latin typeface="+mn-lt"/>
                          <a:cs typeface="Arial" pitchFamily="34" charset="0"/>
                        </a:rPr>
                        <a:t>MP intersects average product at its highest point, and MC intersects average variable cost at its lowest point</a:t>
                      </a:r>
                      <a:endParaRPr lang="en-US" sz="1400" dirty="0">
                        <a:solidFill>
                          <a:srgbClr val="0000FF"/>
                        </a:solidFill>
                        <a:latin typeface="+mn-lt"/>
                        <a:cs typeface="Arial" pitchFamily="34" charset="0"/>
                      </a:endParaRPr>
                    </a:p>
                  </a:txBody>
                  <a:tcPr marT="38100" marB="38100" anchor="ctr"/>
                </a:tc>
              </a:tr>
            </a:tbl>
          </a:graphicData>
        </a:graphic>
      </p:graphicFrame>
      <p:sp>
        <p:nvSpPr>
          <p:cNvPr id="29" name="TextBox 28"/>
          <p:cNvSpPr txBox="1"/>
          <p:nvPr/>
        </p:nvSpPr>
        <p:spPr>
          <a:xfrm>
            <a:off x="0" y="723900"/>
            <a:ext cx="9144000" cy="1015663"/>
          </a:xfrm>
          <a:prstGeom prst="rect">
            <a:avLst/>
          </a:prstGeom>
          <a:noFill/>
        </p:spPr>
        <p:txBody>
          <a:bodyPr wrap="square" rtlCol="0">
            <a:spAutoFit/>
          </a:bodyPr>
          <a:lstStyle/>
          <a:p>
            <a:r>
              <a:rPr lang="en-US" sz="2400" dirty="0" smtClean="0">
                <a:solidFill>
                  <a:srgbClr val="FF0000"/>
                </a:solidFill>
              </a:rPr>
              <a:t>From Short-run Productivity to Short-run Costs</a:t>
            </a:r>
          </a:p>
          <a:p>
            <a:r>
              <a:rPr lang="en-US" dirty="0" smtClean="0">
                <a:cs typeface="Arial" pitchFamily="34" charset="0"/>
              </a:rPr>
              <a:t>As </a:t>
            </a:r>
            <a:r>
              <a:rPr lang="en-US" dirty="0">
                <a:cs typeface="Arial" pitchFamily="34" charset="0"/>
              </a:rPr>
              <a:t>worker productivity increases, firms get "more for their money", meaning per-unit and marginal cost decrease. When productivity decreases, costs increase. </a:t>
            </a:r>
          </a:p>
        </p:txBody>
      </p:sp>
      <p:grpSp>
        <p:nvGrpSpPr>
          <p:cNvPr id="32" name="Group 11"/>
          <p:cNvGrpSpPr/>
          <p:nvPr/>
        </p:nvGrpSpPr>
        <p:grpSpPr>
          <a:xfrm>
            <a:off x="0" y="0"/>
            <a:ext cx="9144000" cy="697260"/>
            <a:chOff x="0" y="0"/>
            <a:chExt cx="9144000" cy="836712"/>
          </a:xfrm>
        </p:grpSpPr>
        <p:sp>
          <p:nvSpPr>
            <p:cNvPr id="33" name="Rectangle 32"/>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1.5.1 Costs</a:t>
              </a: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 </a:t>
              </a:r>
              <a:r>
                <a:rPr lang="en-US" dirty="0" smtClean="0">
                  <a:solidFill>
                    <a:schemeClr val="bg1">
                      <a:lumMod val="50000"/>
                    </a:schemeClr>
                  </a:solidFill>
                  <a:effectLst>
                    <a:outerShdw blurRad="50800" dist="38100" dir="2700000" algn="tl" rotWithShape="0">
                      <a:srgbClr val="000000">
                        <a:alpha val="43000"/>
                      </a:srgbClr>
                    </a:outerShdw>
                  </a:effectLst>
                  <a:latin typeface="Gill Sans"/>
                </a:rPr>
                <a:t>of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Production</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35" name="Content Placeholder 28" descr="WW badge.jpg"/>
            <p:cNvPicPr>
              <a:picLocks noChangeAspect="1"/>
            </p:cNvPicPr>
            <p:nvPr/>
          </p:nvPicPr>
          <p:blipFill>
            <a:blip r:embed="rId3"/>
            <a:stretch>
              <a:fillRect/>
            </a:stretch>
          </p:blipFill>
          <p:spPr>
            <a:xfrm>
              <a:off x="7740352" y="116632"/>
              <a:ext cx="1192088" cy="524519"/>
            </a:xfrm>
            <a:prstGeom prst="rect">
              <a:avLst/>
            </a:prstGeom>
          </p:spPr>
        </p:pic>
      </p:grpSp>
      <p:sp>
        <p:nvSpPr>
          <p:cNvPr id="9" name="TextBox 8"/>
          <p:cNvSpPr txBox="1"/>
          <p:nvPr/>
        </p:nvSpPr>
        <p:spPr>
          <a:xfrm>
            <a:off x="5181600" y="190500"/>
            <a:ext cx="2578100" cy="307777"/>
          </a:xfrm>
          <a:prstGeom prst="rect">
            <a:avLst/>
          </a:prstGeom>
          <a:noFill/>
        </p:spPr>
        <p:txBody>
          <a:bodyPr vert="horz" wrap="square" rtlCol="0">
            <a:spAutoFit/>
          </a:bodyPr>
          <a:lstStyle/>
          <a:p>
            <a:pPr algn="ctr"/>
            <a:r>
              <a:rPr lang="en-US" sz="1400" i="1" dirty="0" smtClean="0">
                <a:latin typeface="Lucida Sans - 16"/>
              </a:rPr>
              <a:t>Short-run Costs of Production</a:t>
            </a:r>
            <a:endParaRPr lang="en-US" sz="1400" i="1" dirty="0">
              <a:latin typeface="Lucida Sans - 16"/>
            </a:endParaRPr>
          </a:p>
        </p:txBody>
      </p:sp>
    </p:spTree>
    <p:extLst>
      <p:ext uri="{BB962C8B-B14F-4D97-AF65-F5344CB8AC3E}">
        <p14:creationId xmlns:p14="http://schemas.microsoft.com/office/powerpoint/2010/main" val="203098544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Group 11"/>
          <p:cNvGrpSpPr/>
          <p:nvPr/>
        </p:nvGrpSpPr>
        <p:grpSpPr>
          <a:xfrm>
            <a:off x="0" y="0"/>
            <a:ext cx="9144000" cy="697260"/>
            <a:chOff x="0" y="0"/>
            <a:chExt cx="9144000" cy="836712"/>
          </a:xfrm>
        </p:grpSpPr>
        <p:sp>
          <p:nvSpPr>
            <p:cNvPr id="33" name="Rectangle 32"/>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1.5.1 Costs</a:t>
              </a: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 </a:t>
              </a:r>
              <a:r>
                <a:rPr lang="en-US" dirty="0" smtClean="0">
                  <a:solidFill>
                    <a:schemeClr val="bg1">
                      <a:lumMod val="50000"/>
                    </a:schemeClr>
                  </a:solidFill>
                  <a:effectLst>
                    <a:outerShdw blurRad="50800" dist="38100" dir="2700000" algn="tl" rotWithShape="0">
                      <a:srgbClr val="000000">
                        <a:alpha val="43000"/>
                      </a:srgbClr>
                    </a:outerShdw>
                  </a:effectLst>
                  <a:latin typeface="Gill Sans"/>
                </a:rPr>
                <a:t>of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Production</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35" name="Content Placeholder 28" descr="WW badge.jpg"/>
            <p:cNvPicPr>
              <a:picLocks noChangeAspect="1"/>
            </p:cNvPicPr>
            <p:nvPr/>
          </p:nvPicPr>
          <p:blipFill>
            <a:blip r:embed="rId3"/>
            <a:stretch>
              <a:fillRect/>
            </a:stretch>
          </p:blipFill>
          <p:spPr>
            <a:xfrm>
              <a:off x="7740352" y="116632"/>
              <a:ext cx="1192088" cy="524519"/>
            </a:xfrm>
            <a:prstGeom prst="rect">
              <a:avLst/>
            </a:prstGeom>
          </p:spPr>
        </p:pic>
      </p:grpSp>
      <p:sp>
        <p:nvSpPr>
          <p:cNvPr id="9" name="TextBox 8"/>
          <p:cNvSpPr txBox="1"/>
          <p:nvPr/>
        </p:nvSpPr>
        <p:spPr>
          <a:xfrm>
            <a:off x="5181600" y="190500"/>
            <a:ext cx="2578100" cy="307777"/>
          </a:xfrm>
          <a:prstGeom prst="rect">
            <a:avLst/>
          </a:prstGeom>
          <a:noFill/>
        </p:spPr>
        <p:txBody>
          <a:bodyPr vert="horz" wrap="square" rtlCol="0">
            <a:spAutoFit/>
          </a:bodyPr>
          <a:lstStyle/>
          <a:p>
            <a:pPr algn="ctr"/>
            <a:r>
              <a:rPr lang="en-US" sz="1400" i="1" dirty="0" smtClean="0">
                <a:latin typeface="Lucida Sans - 16"/>
              </a:rPr>
              <a:t>Short-run Costs of Production</a:t>
            </a:r>
            <a:endParaRPr lang="en-US" sz="1400" i="1" dirty="0">
              <a:latin typeface="Lucida Sans - 16"/>
            </a:endParaRPr>
          </a:p>
        </p:txBody>
      </p:sp>
      <p:sp>
        <p:nvSpPr>
          <p:cNvPr id="2" name="Rectangle 1"/>
          <p:cNvSpPr/>
          <p:nvPr/>
        </p:nvSpPr>
        <p:spPr>
          <a:xfrm>
            <a:off x="2286000" y="5030569"/>
            <a:ext cx="4572000" cy="646331"/>
          </a:xfrm>
          <a:prstGeom prst="rect">
            <a:avLst/>
          </a:prstGeom>
        </p:spPr>
        <p:txBody>
          <a:bodyPr>
            <a:spAutoFit/>
          </a:bodyPr>
          <a:lstStyle/>
          <a:p>
            <a:pPr algn="ctr" fontAlgn="base"/>
            <a:r>
              <a:rPr lang="en-US" b="1" cap="all" dirty="0">
                <a:hlinkClick r:id="rId4" tooltip="Short-run Productivity, Costs and the Law of Diminishing Marginal Returns"/>
              </a:rPr>
              <a:t>SHORT-RUN PRODUCTIVITY, COSTS AND THE LAW OF DIMINISHING MARGINAL RETURNS</a:t>
            </a:r>
            <a:endParaRPr lang="en-US" b="1" cap="all" dirty="0"/>
          </a:p>
        </p:txBody>
      </p:sp>
      <p:pic>
        <p:nvPicPr>
          <p:cNvPr id="3" name="_M7CtkWnD5U?version=3&amp;hl=en_US&amp;rel=0"/>
          <p:cNvPicPr>
            <a:picLocks noRot="1" noChangeAspect="1"/>
          </p:cNvPicPr>
          <p:nvPr>
            <a:videoFile r:link="rId1"/>
          </p:nvPr>
        </p:nvPicPr>
        <p:blipFill>
          <a:blip r:embed="rId5"/>
          <a:stretch>
            <a:fillRect/>
          </a:stretch>
        </p:blipFill>
        <p:spPr>
          <a:xfrm>
            <a:off x="-130" y="711609"/>
            <a:ext cx="9144130" cy="4318960"/>
          </a:xfrm>
          <a:prstGeom prst="rect">
            <a:avLst/>
          </a:prstGeom>
        </p:spPr>
      </p:pic>
    </p:spTree>
    <p:extLst>
      <p:ext uri="{BB962C8B-B14F-4D97-AF65-F5344CB8AC3E}">
        <p14:creationId xmlns:p14="http://schemas.microsoft.com/office/powerpoint/2010/main" val="26614120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1"/>
          <p:cNvGrpSpPr/>
          <p:nvPr/>
        </p:nvGrpSpPr>
        <p:grpSpPr>
          <a:xfrm>
            <a:off x="0" y="0"/>
            <a:ext cx="9144000" cy="697260"/>
            <a:chOff x="0" y="0"/>
            <a:chExt cx="9144000" cy="836712"/>
          </a:xfrm>
        </p:grpSpPr>
        <p:sp>
          <p:nvSpPr>
            <p:cNvPr id="13" name="Rectangle 12"/>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1.5.1 Costs</a:t>
              </a: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 </a:t>
              </a:r>
              <a:r>
                <a:rPr lang="en-US" dirty="0" smtClean="0">
                  <a:solidFill>
                    <a:schemeClr val="bg1">
                      <a:lumMod val="50000"/>
                    </a:schemeClr>
                  </a:solidFill>
                  <a:effectLst>
                    <a:outerShdw blurRad="50800" dist="38100" dir="2700000" algn="tl" rotWithShape="0">
                      <a:srgbClr val="000000">
                        <a:alpha val="43000"/>
                      </a:srgbClr>
                    </a:outerShdw>
                  </a:effectLst>
                  <a:latin typeface="Gill Sans"/>
                </a:rPr>
                <a:t>of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Production</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5"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graphicFrame>
        <p:nvGraphicFramePr>
          <p:cNvPr id="31" name="Table 30"/>
          <p:cNvGraphicFramePr>
            <a:graphicFrameLocks noGrp="1"/>
          </p:cNvGraphicFramePr>
          <p:nvPr>
            <p:extLst>
              <p:ext uri="{D42A27DB-BD31-4B8C-83A1-F6EECF244321}">
                <p14:modId xmlns:p14="http://schemas.microsoft.com/office/powerpoint/2010/main" val="2130939301"/>
              </p:ext>
            </p:extLst>
          </p:nvPr>
        </p:nvGraphicFramePr>
        <p:xfrm>
          <a:off x="4800600" y="1562098"/>
          <a:ext cx="4343400" cy="4127294"/>
        </p:xfrm>
        <a:graphic>
          <a:graphicData uri="http://schemas.openxmlformats.org/drawingml/2006/table">
            <a:tbl>
              <a:tblPr firstRow="1" bandRow="1">
                <a:tableStyleId>{0E3FDE45-AF77-4B5C-9715-49D594BDF05E}</a:tableStyleId>
              </a:tblPr>
              <a:tblGrid>
                <a:gridCol w="1188054"/>
                <a:gridCol w="3155346"/>
              </a:tblGrid>
              <a:tr h="387881">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dirty="0" smtClean="0">
                          <a:solidFill>
                            <a:srgbClr val="0000FF"/>
                          </a:solidFill>
                          <a:latin typeface="+mn-lt"/>
                        </a:rPr>
                        <a:t>Short-run Cost Relationships</a:t>
                      </a:r>
                      <a:endParaRPr lang="en-US" sz="2000" b="1" dirty="0" smtClean="0">
                        <a:solidFill>
                          <a:srgbClr val="0000FF"/>
                        </a:solidFill>
                        <a:latin typeface="+mn-lt"/>
                      </a:endParaRPr>
                    </a:p>
                  </a:txBody>
                  <a:tcPr marT="38100" marB="38100">
                    <a:lnL>
                      <a:noFill/>
                    </a:lnL>
                    <a:lnR>
                      <a:noFill/>
                    </a:lnR>
                    <a:lnT w="12700" cmpd="sng">
                      <a:noFill/>
                    </a:lnT>
                    <a:lnB w="12700" cmpd="sng">
                      <a:noFill/>
                    </a:lnB>
                    <a:lnTlToBr w="12700" cmpd="sng">
                      <a:noFill/>
                      <a:prstDash val="solid"/>
                    </a:lnTlToBr>
                    <a:lnBlToTr w="12700" cmpd="sng">
                      <a:noFill/>
                      <a:prstDash val="solid"/>
                    </a:lnBlToTr>
                  </a:tcPr>
                </a:tc>
                <a:tc h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2000" b="1" dirty="0" smtClean="0">
                        <a:solidFill>
                          <a:srgbClr val="0000FF"/>
                        </a:solidFill>
                        <a:latin typeface="Gill Sans"/>
                      </a:endParaRPr>
                    </a:p>
                  </a:txBody>
                  <a:tcPr marT="38100" marB="38100">
                    <a:lnL>
                      <a:noFill/>
                    </a:lnL>
                    <a:lnR>
                      <a:noFill/>
                    </a:lnR>
                    <a:lnT w="12700" cmpd="sng">
                      <a:noFill/>
                    </a:lnT>
                    <a:lnB w="12700" cmpd="sng">
                      <a:noFill/>
                    </a:lnB>
                    <a:lnTlToBr w="12700" cmpd="sng">
                      <a:noFill/>
                      <a:prstDash val="solid"/>
                    </a:lnTlToBr>
                    <a:lnBlToTr w="12700" cmpd="sng">
                      <a:noFill/>
                      <a:prstDash val="solid"/>
                    </a:lnBlToTr>
                  </a:tcPr>
                </a:tc>
              </a:tr>
              <a:tr h="844933">
                <a:tc>
                  <a:txBody>
                    <a:bodyPr/>
                    <a:lstStyle/>
                    <a:p>
                      <a:pPr algn="ctr"/>
                      <a:r>
                        <a:rPr lang="en-US" sz="1600" b="1" dirty="0" smtClean="0">
                          <a:solidFill>
                            <a:schemeClr val="tx1"/>
                          </a:solidFill>
                          <a:latin typeface="+mn-lt"/>
                          <a:cs typeface="Arial" pitchFamily="34" charset="0"/>
                        </a:rPr>
                        <a:t>ATC=AFC + AVC</a:t>
                      </a:r>
                    </a:p>
                  </a:txBody>
                  <a:tcPr marT="38100" marB="38100" anchor="ctr">
                    <a:lnL>
                      <a:noFill/>
                    </a:lnL>
                    <a:lnR>
                      <a:noFill/>
                    </a:lnR>
                    <a:lnT w="12700" cmpd="sng">
                      <a:noFill/>
                    </a:lnT>
                    <a:lnB>
                      <a:noFill/>
                    </a:lnB>
                    <a:lnTlToBr w="12700" cmpd="sng">
                      <a:noFill/>
                      <a:prstDash val="solid"/>
                    </a:lnTlToBr>
                    <a:lnBlToTr w="12700" cmpd="sng">
                      <a:noFill/>
                      <a:prstDash val="solid"/>
                    </a:lnBlToTr>
                  </a:tcPr>
                </a:tc>
                <a:tc>
                  <a:txBody>
                    <a:bodyPr/>
                    <a:lstStyle/>
                    <a:p>
                      <a:r>
                        <a:rPr lang="en-US" sz="1600" dirty="0" smtClean="0">
                          <a:latin typeface="+mn-lt"/>
                        </a:rPr>
                        <a:t>The vertical distance between ATC and AVC equals the AFC at each level of output. </a:t>
                      </a:r>
                      <a:endParaRPr lang="en-US" sz="1600" dirty="0" smtClean="0">
                        <a:solidFill>
                          <a:schemeClr val="tx1"/>
                        </a:solidFill>
                        <a:latin typeface="+mn-lt"/>
                        <a:cs typeface="Arial" pitchFamily="34" charset="0"/>
                      </a:endParaRPr>
                    </a:p>
                  </a:txBody>
                  <a:tcPr marT="38100" marB="38100" anchor="ctr">
                    <a:lnL>
                      <a:noFill/>
                    </a:lnL>
                    <a:lnR>
                      <a:noFill/>
                    </a:lnR>
                    <a:lnT w="12700" cmpd="sng">
                      <a:noFill/>
                    </a:lnT>
                    <a:lnB>
                      <a:noFill/>
                    </a:lnB>
                    <a:lnTlToBr w="12700" cmpd="sng">
                      <a:noFill/>
                      <a:prstDash val="solid"/>
                    </a:lnTlToBr>
                    <a:lnBlToTr w="12700" cmpd="sng">
                      <a:noFill/>
                      <a:prstDash val="solid"/>
                    </a:lnBlToTr>
                  </a:tcPr>
                </a:tc>
              </a:tr>
              <a:tr h="157568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dirty="0" smtClean="0">
                          <a:solidFill>
                            <a:schemeClr val="tx1"/>
                          </a:solidFill>
                          <a:latin typeface="+mn-lt"/>
                          <a:cs typeface="Arial" pitchFamily="34" charset="0"/>
                        </a:rPr>
                        <a:t>MC and ATC/AVC</a:t>
                      </a:r>
                      <a:endParaRPr lang="en-US" sz="1600" b="1" dirty="0">
                        <a:solidFill>
                          <a:schemeClr val="tx1"/>
                        </a:solidFill>
                        <a:latin typeface="+mn-lt"/>
                        <a:cs typeface="Arial" pitchFamily="34" charset="0"/>
                      </a:endParaRPr>
                    </a:p>
                  </a:txBody>
                  <a:tcPr marT="38100" marB="38100" anchor="ctr">
                    <a:lnL>
                      <a:noFill/>
                    </a:lnL>
                    <a:lnR>
                      <a:noFill/>
                    </a:lnR>
                    <a:lnT>
                      <a:noFill/>
                    </a:lnT>
                    <a:lnB>
                      <a:noFill/>
                    </a:lnB>
                    <a:lnTlToBr w="12700" cmpd="sng">
                      <a:noFill/>
                      <a:prstDash val="solid"/>
                    </a:lnTlToBr>
                    <a:lnBlToTr w="12700" cmpd="sng">
                      <a:noFill/>
                      <a:prstDash val="solid"/>
                    </a:lnBlToT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latin typeface="+mn-lt"/>
                        </a:rPr>
                        <a:t>MC intersects both AVC and ATC at their minimum. This is because if the last unit produced cost less than the average, then the average must be falling, and </a:t>
                      </a:r>
                      <a:r>
                        <a:rPr lang="en-US" sz="1600" dirty="0" err="1" smtClean="0">
                          <a:latin typeface="+mn-lt"/>
                        </a:rPr>
                        <a:t>vis</a:t>
                      </a:r>
                      <a:r>
                        <a:rPr lang="en-US" sz="1600" dirty="0" smtClean="0">
                          <a:latin typeface="+mn-lt"/>
                        </a:rPr>
                        <a:t> versa (just like your test scores!)</a:t>
                      </a:r>
                      <a:endParaRPr lang="en-US" sz="1600" dirty="0">
                        <a:solidFill>
                          <a:schemeClr val="tx1"/>
                        </a:solidFill>
                        <a:latin typeface="+mn-lt"/>
                        <a:cs typeface="Arial" pitchFamily="34" charset="0"/>
                      </a:endParaRPr>
                    </a:p>
                  </a:txBody>
                  <a:tcPr marT="38100" marB="38100" anchor="ctr">
                    <a:lnL>
                      <a:noFill/>
                    </a:lnL>
                    <a:lnR>
                      <a:noFill/>
                    </a:lnR>
                    <a:lnT>
                      <a:noFill/>
                    </a:lnT>
                    <a:lnB>
                      <a:noFill/>
                    </a:lnB>
                    <a:lnTlToBr w="12700" cmpd="sng">
                      <a:noFill/>
                      <a:prstDash val="solid"/>
                    </a:lnTlToBr>
                    <a:lnBlToTr w="12700" cmpd="sng">
                      <a:noFill/>
                      <a:prstDash val="solid"/>
                    </a:lnBlToTr>
                  </a:tcPr>
                </a:tc>
              </a:tr>
              <a:tr h="1318794">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dirty="0" smtClean="0">
                          <a:solidFill>
                            <a:schemeClr val="tx1"/>
                          </a:solidFill>
                          <a:latin typeface="+mn-lt"/>
                          <a:cs typeface="Arial" pitchFamily="34" charset="0"/>
                        </a:rPr>
                        <a:t>MC and diminishing returns</a:t>
                      </a:r>
                      <a:endParaRPr lang="en-US" sz="1600" b="1" dirty="0">
                        <a:solidFill>
                          <a:schemeClr val="tx1"/>
                        </a:solidFill>
                        <a:latin typeface="+mn-lt"/>
                        <a:cs typeface="Arial" pitchFamily="34" charset="0"/>
                      </a:endParaRPr>
                    </a:p>
                  </a:txBody>
                  <a:tcPr marT="38100" marB="38100" anchor="ctr">
                    <a:lnL>
                      <a:noFill/>
                    </a:lnL>
                    <a:lnR>
                      <a:noFill/>
                    </a:lnR>
                    <a:lnT>
                      <a:noFill/>
                    </a:lnT>
                    <a:lnB w="12700" cmpd="sng">
                      <a:noFill/>
                    </a:lnB>
                    <a:lnTlToBr w="12700" cmpd="sng">
                      <a:noFill/>
                      <a:prstDash val="solid"/>
                    </a:lnTlToBr>
                    <a:lnBlToTr w="12700" cmpd="sng">
                      <a:noFill/>
                      <a:prstDash val="solid"/>
                    </a:lnBlToT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latin typeface="+mn-lt"/>
                        </a:rPr>
                        <a:t>MC is at its minimum when MP is at its maximum, because beyond that point diminishing returns sets in and the firm starts getting less for its money!</a:t>
                      </a:r>
                      <a:endParaRPr lang="en-US" sz="1600" dirty="0">
                        <a:solidFill>
                          <a:schemeClr val="tx1"/>
                        </a:solidFill>
                        <a:latin typeface="+mn-lt"/>
                        <a:cs typeface="Arial" pitchFamily="34" charset="0"/>
                      </a:endParaRPr>
                    </a:p>
                  </a:txBody>
                  <a:tcPr marT="38100" marB="38100" anchor="ctr">
                    <a:lnL>
                      <a:noFill/>
                    </a:lnL>
                    <a:lnR>
                      <a:noFill/>
                    </a:lnR>
                    <a:lnT>
                      <a:noFill/>
                    </a:lnT>
                    <a:lnB w="12700" cmpd="sng">
                      <a:noFill/>
                    </a:lnB>
                    <a:lnTlToBr w="12700" cmpd="sng">
                      <a:noFill/>
                      <a:prstDash val="solid"/>
                    </a:lnTlToBr>
                    <a:lnBlToTr w="12700" cmpd="sng">
                      <a:noFill/>
                      <a:prstDash val="solid"/>
                    </a:lnBlToTr>
                  </a:tcPr>
                </a:tc>
              </a:tr>
            </a:tbl>
          </a:graphicData>
        </a:graphic>
      </p:graphicFrame>
      <p:sp>
        <p:nvSpPr>
          <p:cNvPr id="28" name="TextBox 27"/>
          <p:cNvSpPr txBox="1"/>
          <p:nvPr/>
        </p:nvSpPr>
        <p:spPr>
          <a:xfrm>
            <a:off x="0" y="723900"/>
            <a:ext cx="9144000" cy="1015663"/>
          </a:xfrm>
          <a:prstGeom prst="rect">
            <a:avLst/>
          </a:prstGeom>
          <a:noFill/>
        </p:spPr>
        <p:txBody>
          <a:bodyPr wrap="square" rtlCol="0">
            <a:spAutoFit/>
          </a:bodyPr>
          <a:lstStyle/>
          <a:p>
            <a:r>
              <a:rPr lang="en-US" sz="2400" dirty="0" smtClean="0">
                <a:solidFill>
                  <a:srgbClr val="FF0000"/>
                </a:solidFill>
              </a:rPr>
              <a:t>Graphing Per-unit Costs in the Short-run</a:t>
            </a:r>
          </a:p>
          <a:p>
            <a:r>
              <a:rPr lang="en-US" dirty="0" smtClean="0">
                <a:cs typeface="Arial" pitchFamily="34" charset="0"/>
              </a:rPr>
              <a:t>The relationships between a firm’s short-run per unit costs are dictated by the law of diminishing marginal returns</a:t>
            </a:r>
          </a:p>
        </p:txBody>
      </p:sp>
      <p:pic>
        <p:nvPicPr>
          <p:cNvPr id="29" name="Picture 28"/>
          <p:cNvPicPr/>
          <p:nvPr/>
        </p:nvPicPr>
        <p:blipFill>
          <a:blip r:embed="rId3"/>
          <a:stretch>
            <a:fillRect/>
          </a:stretch>
        </p:blipFill>
        <p:spPr>
          <a:xfrm>
            <a:off x="-24184" y="1866900"/>
            <a:ext cx="4596184" cy="3822493"/>
          </a:xfrm>
          <a:prstGeom prst="rect">
            <a:avLst/>
          </a:prstGeom>
          <a:solidFill>
            <a:srgbClr val="FFFFFF"/>
          </a:solidFill>
          <a:ln>
            <a:noFill/>
            <a:prstDash/>
          </a:ln>
        </p:spPr>
      </p:pic>
      <p:sp>
        <p:nvSpPr>
          <p:cNvPr id="33" name="TextBox 32"/>
          <p:cNvSpPr txBox="1"/>
          <p:nvPr/>
        </p:nvSpPr>
        <p:spPr>
          <a:xfrm>
            <a:off x="5181600" y="190500"/>
            <a:ext cx="2578100" cy="307777"/>
          </a:xfrm>
          <a:prstGeom prst="rect">
            <a:avLst/>
          </a:prstGeom>
          <a:noFill/>
        </p:spPr>
        <p:txBody>
          <a:bodyPr vert="horz" wrap="square" rtlCol="0">
            <a:spAutoFit/>
          </a:bodyPr>
          <a:lstStyle/>
          <a:p>
            <a:pPr algn="ctr"/>
            <a:r>
              <a:rPr lang="en-US" sz="1400" i="1" dirty="0" smtClean="0">
                <a:latin typeface="Lucida Sans - 16"/>
              </a:rPr>
              <a:t>Short-run Costs of Production</a:t>
            </a:r>
            <a:endParaRPr lang="en-US" sz="1400" i="1" dirty="0">
              <a:latin typeface="Lucida Sans - 16"/>
            </a:endParaRPr>
          </a:p>
        </p:txBody>
      </p:sp>
    </p:spTree>
    <p:extLst>
      <p:ext uri="{BB962C8B-B14F-4D97-AF65-F5344CB8AC3E}">
        <p14:creationId xmlns:p14="http://schemas.microsoft.com/office/powerpoint/2010/main" val="67484474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1"/>
          <p:cNvGrpSpPr/>
          <p:nvPr/>
        </p:nvGrpSpPr>
        <p:grpSpPr>
          <a:xfrm>
            <a:off x="0" y="0"/>
            <a:ext cx="9144000" cy="697260"/>
            <a:chOff x="0" y="0"/>
            <a:chExt cx="9144000" cy="836712"/>
          </a:xfrm>
        </p:grpSpPr>
        <p:sp>
          <p:nvSpPr>
            <p:cNvPr id="13" name="Rectangle 12"/>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1.5.1 Costs</a:t>
              </a: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 </a:t>
              </a:r>
              <a:r>
                <a:rPr lang="en-US" dirty="0" smtClean="0">
                  <a:solidFill>
                    <a:schemeClr val="bg1">
                      <a:lumMod val="50000"/>
                    </a:schemeClr>
                  </a:solidFill>
                  <a:effectLst>
                    <a:outerShdw blurRad="50800" dist="38100" dir="2700000" algn="tl" rotWithShape="0">
                      <a:srgbClr val="000000">
                        <a:alpha val="43000"/>
                      </a:srgbClr>
                    </a:outerShdw>
                  </a:effectLst>
                  <a:latin typeface="Gill Sans"/>
                </a:rPr>
                <a:t>of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Production</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5" name="Content Placeholder 28" descr="WW badge.jpg"/>
            <p:cNvPicPr>
              <a:picLocks noChangeAspect="1"/>
            </p:cNvPicPr>
            <p:nvPr/>
          </p:nvPicPr>
          <p:blipFill>
            <a:blip r:embed="rId3"/>
            <a:stretch>
              <a:fillRect/>
            </a:stretch>
          </p:blipFill>
          <p:spPr>
            <a:xfrm>
              <a:off x="7740352" y="116632"/>
              <a:ext cx="1192088" cy="524519"/>
            </a:xfrm>
            <a:prstGeom prst="rect">
              <a:avLst/>
            </a:prstGeom>
          </p:spPr>
        </p:pic>
      </p:grpSp>
      <p:sp>
        <p:nvSpPr>
          <p:cNvPr id="33" name="TextBox 32"/>
          <p:cNvSpPr txBox="1"/>
          <p:nvPr/>
        </p:nvSpPr>
        <p:spPr>
          <a:xfrm>
            <a:off x="5181600" y="190500"/>
            <a:ext cx="2578100" cy="307777"/>
          </a:xfrm>
          <a:prstGeom prst="rect">
            <a:avLst/>
          </a:prstGeom>
          <a:noFill/>
        </p:spPr>
        <p:txBody>
          <a:bodyPr vert="horz" wrap="square" rtlCol="0">
            <a:spAutoFit/>
          </a:bodyPr>
          <a:lstStyle/>
          <a:p>
            <a:pPr algn="ctr"/>
            <a:r>
              <a:rPr lang="en-US" sz="1400" i="1" dirty="0" smtClean="0">
                <a:latin typeface="Lucida Sans - 16"/>
              </a:rPr>
              <a:t>Short-run Costs of Production</a:t>
            </a:r>
            <a:endParaRPr lang="en-US" sz="1400" i="1" dirty="0">
              <a:latin typeface="Lucida Sans - 16"/>
            </a:endParaRPr>
          </a:p>
        </p:txBody>
      </p:sp>
      <p:sp>
        <p:nvSpPr>
          <p:cNvPr id="3" name="Rectangle 2"/>
          <p:cNvSpPr/>
          <p:nvPr/>
        </p:nvSpPr>
        <p:spPr>
          <a:xfrm>
            <a:off x="2286000" y="5031122"/>
            <a:ext cx="4572000" cy="646331"/>
          </a:xfrm>
          <a:prstGeom prst="rect">
            <a:avLst/>
          </a:prstGeom>
        </p:spPr>
        <p:txBody>
          <a:bodyPr>
            <a:spAutoFit/>
          </a:bodyPr>
          <a:lstStyle/>
          <a:p>
            <a:pPr algn="ctr" fontAlgn="base"/>
            <a:r>
              <a:rPr lang="en-US" b="1" u="sng" cap="all" dirty="0">
                <a:hlinkClick r:id="rId4" tooltip="The Relationships between Short-run Costs of Production"/>
              </a:rPr>
              <a:t>THE RELATIONSHIPS BETWEEN SHORT-RUN COSTS OF PRODUCTION</a:t>
            </a:r>
            <a:endParaRPr lang="en-US" b="1" cap="all" dirty="0"/>
          </a:p>
        </p:txBody>
      </p:sp>
      <p:pic>
        <p:nvPicPr>
          <p:cNvPr id="4" name="TI5lbZrUbyA?version=3&amp;hl=en_US&amp;rel=0"/>
          <p:cNvPicPr>
            <a:picLocks noRot="1" noChangeAspect="1"/>
          </p:cNvPicPr>
          <p:nvPr>
            <a:videoFile r:link="rId1"/>
          </p:nvPr>
        </p:nvPicPr>
        <p:blipFill>
          <a:blip r:embed="rId5"/>
          <a:stretch>
            <a:fillRect/>
          </a:stretch>
        </p:blipFill>
        <p:spPr>
          <a:xfrm>
            <a:off x="0" y="702703"/>
            <a:ext cx="9144000" cy="4343400"/>
          </a:xfrm>
          <a:prstGeom prst="rect">
            <a:avLst/>
          </a:prstGeom>
        </p:spPr>
      </p:pic>
    </p:spTree>
    <p:extLst>
      <p:ext uri="{BB962C8B-B14F-4D97-AF65-F5344CB8AC3E}">
        <p14:creationId xmlns:p14="http://schemas.microsoft.com/office/powerpoint/2010/main" val="27204273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1"/>
          <p:cNvGrpSpPr/>
          <p:nvPr/>
        </p:nvGrpSpPr>
        <p:grpSpPr>
          <a:xfrm>
            <a:off x="0" y="0"/>
            <a:ext cx="9144000" cy="697260"/>
            <a:chOff x="0" y="0"/>
            <a:chExt cx="9144000" cy="836712"/>
          </a:xfrm>
        </p:grpSpPr>
        <p:sp>
          <p:nvSpPr>
            <p:cNvPr id="13" name="Rectangle 12"/>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1.5.1 Costs</a:t>
              </a: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 </a:t>
              </a:r>
              <a:r>
                <a:rPr lang="en-US" dirty="0" smtClean="0">
                  <a:solidFill>
                    <a:schemeClr val="bg1">
                      <a:lumMod val="50000"/>
                    </a:schemeClr>
                  </a:solidFill>
                  <a:effectLst>
                    <a:outerShdw blurRad="50800" dist="38100" dir="2700000" algn="tl" rotWithShape="0">
                      <a:srgbClr val="000000">
                        <a:alpha val="43000"/>
                      </a:srgbClr>
                    </a:outerShdw>
                  </a:effectLst>
                  <a:latin typeface="Gill Sans"/>
                </a:rPr>
                <a:t>of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Production</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5"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graphicFrame>
        <p:nvGraphicFramePr>
          <p:cNvPr id="6" name="Table 5"/>
          <p:cNvGraphicFramePr>
            <a:graphicFrameLocks noGrp="1"/>
          </p:cNvGraphicFramePr>
          <p:nvPr>
            <p:extLst>
              <p:ext uri="{D42A27DB-BD31-4B8C-83A1-F6EECF244321}">
                <p14:modId xmlns:p14="http://schemas.microsoft.com/office/powerpoint/2010/main" val="2154537014"/>
              </p:ext>
            </p:extLst>
          </p:nvPr>
        </p:nvGraphicFramePr>
        <p:xfrm>
          <a:off x="0" y="2970670"/>
          <a:ext cx="9144000" cy="2771738"/>
        </p:xfrm>
        <a:graphic>
          <a:graphicData uri="http://schemas.openxmlformats.org/drawingml/2006/table">
            <a:tbl>
              <a:tblPr bandRow="1">
                <a:tableStyleId>{8EC20E35-A176-4012-BC5E-935CFFF8708E}</a:tableStyleId>
              </a:tblPr>
              <a:tblGrid>
                <a:gridCol w="9144000"/>
              </a:tblGrid>
              <a:tr h="343810">
                <a:tc>
                  <a:txBody>
                    <a:bodyPr/>
                    <a:lstStyle/>
                    <a:p>
                      <a:pPr algn="ctr"/>
                      <a:r>
                        <a:rPr lang="en-US" sz="1600" b="1" i="0" dirty="0" smtClean="0">
                          <a:solidFill>
                            <a:srgbClr val="FF0000"/>
                          </a:solidFill>
                          <a:latin typeface="+mn-lt"/>
                        </a:rPr>
                        <a:t>Three</a:t>
                      </a:r>
                      <a:r>
                        <a:rPr lang="en-US" sz="1600" b="1" i="0" baseline="0" dirty="0" smtClean="0">
                          <a:solidFill>
                            <a:srgbClr val="FF0000"/>
                          </a:solidFill>
                          <a:latin typeface="+mn-lt"/>
                        </a:rPr>
                        <a:t> ranges of a firm’s long-run Average Total Cost curve</a:t>
                      </a:r>
                      <a:endParaRPr lang="en-US" sz="1600" b="1" i="0" dirty="0">
                        <a:solidFill>
                          <a:srgbClr val="FF0000"/>
                        </a:solidFill>
                        <a:latin typeface="+mn-lt"/>
                      </a:endParaRPr>
                    </a:p>
                  </a:txBody>
                  <a:tcPr marT="38100" marB="381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998687">
                <a:tc>
                  <a:txBody>
                    <a:bodyPr/>
                    <a:lstStyle/>
                    <a:p>
                      <a:r>
                        <a:rPr lang="en-US" sz="1400" b="1" dirty="0" smtClean="0">
                          <a:solidFill>
                            <a:srgbClr val="0000FF"/>
                          </a:solidFill>
                          <a:latin typeface="+mn-lt"/>
                          <a:cs typeface="Arial" pitchFamily="34" charset="0"/>
                        </a:rPr>
                        <a:t>Increasing Returns to Scale</a:t>
                      </a:r>
                      <a:r>
                        <a:rPr lang="en-US" sz="1400" b="1" baseline="0" dirty="0" smtClean="0">
                          <a:solidFill>
                            <a:srgbClr val="0000FF"/>
                          </a:solidFill>
                          <a:latin typeface="+mn-lt"/>
                          <a:cs typeface="Arial" pitchFamily="34" charset="0"/>
                        </a:rPr>
                        <a:t> (</a:t>
                      </a:r>
                      <a:r>
                        <a:rPr lang="en-US" sz="1400" b="1" dirty="0" smtClean="0">
                          <a:solidFill>
                            <a:srgbClr val="0000FF"/>
                          </a:solidFill>
                          <a:latin typeface="+mn-lt"/>
                          <a:cs typeface="Arial" pitchFamily="34" charset="0"/>
                        </a:rPr>
                        <a:t>Economies of scale)</a:t>
                      </a:r>
                      <a:r>
                        <a:rPr lang="en-US" sz="1400" dirty="0" smtClean="0">
                          <a:solidFill>
                            <a:srgbClr val="0000FF"/>
                          </a:solidFill>
                          <a:latin typeface="+mn-lt"/>
                          <a:cs typeface="Arial" pitchFamily="34" charset="0"/>
                        </a:rPr>
                        <a:t>: </a:t>
                      </a:r>
                      <a:r>
                        <a:rPr lang="en-US" sz="1400" dirty="0" smtClean="0">
                          <a:solidFill>
                            <a:schemeClr val="tx1"/>
                          </a:solidFill>
                          <a:latin typeface="+mn-lt"/>
                          <a:cs typeface="Arial" pitchFamily="34" charset="0"/>
                        </a:rPr>
                        <a:t>the range of plant size over which increasing output leads to lower and lower average total cost. As new plants open, ATC declines. WHY? </a:t>
                      </a:r>
                    </a:p>
                    <a:p>
                      <a:r>
                        <a:rPr lang="en-US" sz="1400" dirty="0" smtClean="0">
                          <a:solidFill>
                            <a:schemeClr val="tx1"/>
                          </a:solidFill>
                          <a:latin typeface="+mn-lt"/>
                          <a:cs typeface="Arial" pitchFamily="34" charset="0"/>
                        </a:rPr>
                        <a:t>·</a:t>
                      </a:r>
                      <a:r>
                        <a:rPr lang="en-US" sz="1400" i="1" dirty="0" smtClean="0">
                          <a:solidFill>
                            <a:schemeClr val="tx1"/>
                          </a:solidFill>
                          <a:latin typeface="+mn-lt"/>
                          <a:cs typeface="Arial" pitchFamily="34" charset="0"/>
                        </a:rPr>
                        <a:t>better specialization, division of labor, bulk buying, lower interest on loans, lower per unit transport costs, larger and more efficient machines, etc...</a:t>
                      </a:r>
                    </a:p>
                  </a:txBody>
                  <a:tcPr marT="38100" marB="381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49888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1" dirty="0" smtClean="0">
                          <a:solidFill>
                            <a:srgbClr val="0000FF"/>
                          </a:solidFill>
                          <a:latin typeface="+mn-lt"/>
                          <a:cs typeface="Arial" pitchFamily="34" charset="0"/>
                        </a:rPr>
                        <a:t>Constant Returns to Scale</a:t>
                      </a:r>
                      <a:r>
                        <a:rPr lang="en-US" sz="1400" b="1" baseline="0" dirty="0" smtClean="0">
                          <a:solidFill>
                            <a:srgbClr val="0000FF"/>
                          </a:solidFill>
                          <a:latin typeface="+mn-lt"/>
                          <a:cs typeface="Arial" pitchFamily="34" charset="0"/>
                        </a:rPr>
                        <a:t>: </a:t>
                      </a:r>
                      <a:r>
                        <a:rPr lang="en-US" sz="1400" dirty="0" smtClean="0">
                          <a:solidFill>
                            <a:schemeClr val="tx1"/>
                          </a:solidFill>
                          <a:latin typeface="+mn-lt"/>
                          <a:cs typeface="Arial" pitchFamily="34" charset="0"/>
                        </a:rPr>
                        <a:t>The minimum level of output a firm must achieve to achieve the lowest average total cost. </a:t>
                      </a:r>
                      <a:endParaRPr lang="en-US" sz="1400" dirty="0">
                        <a:latin typeface="+mn-lt"/>
                      </a:endParaRPr>
                    </a:p>
                  </a:txBody>
                  <a:tcPr marT="38100" marB="381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93035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1" dirty="0" smtClean="0">
                          <a:solidFill>
                            <a:srgbClr val="0000FF"/>
                          </a:solidFill>
                          <a:latin typeface="+mn-lt"/>
                          <a:cs typeface="Arial" pitchFamily="34" charset="0"/>
                        </a:rPr>
                        <a:t>Decreasing Returns to Scale (Diseconomies of Scale):</a:t>
                      </a:r>
                      <a:r>
                        <a:rPr lang="en-US" sz="1400" dirty="0" smtClean="0">
                          <a:solidFill>
                            <a:srgbClr val="0000FF"/>
                          </a:solidFill>
                          <a:latin typeface="+mn-lt"/>
                          <a:cs typeface="Arial" pitchFamily="34" charset="0"/>
                        </a:rPr>
                        <a:t> </a:t>
                      </a:r>
                      <a:r>
                        <a:rPr lang="en-US" sz="1400" dirty="0" smtClean="0">
                          <a:solidFill>
                            <a:schemeClr val="tx1"/>
                          </a:solidFill>
                          <a:latin typeface="+mn-lt"/>
                          <a:cs typeface="Arial" pitchFamily="34" charset="0"/>
                        </a:rPr>
                        <a:t>When a firm becomes </a:t>
                      </a:r>
                      <a:r>
                        <a:rPr lang="en-US" sz="1400" i="1" dirty="0" smtClean="0">
                          <a:solidFill>
                            <a:schemeClr val="tx1"/>
                          </a:solidFill>
                          <a:latin typeface="+mn-lt"/>
                          <a:cs typeface="Arial" pitchFamily="34" charset="0"/>
                        </a:rPr>
                        <a:t>"too big for its own good"</a:t>
                      </a:r>
                      <a:r>
                        <a:rPr lang="en-US" sz="1400" dirty="0" smtClean="0">
                          <a:solidFill>
                            <a:schemeClr val="tx1"/>
                          </a:solidFill>
                          <a:latin typeface="+mn-lt"/>
                          <a:cs typeface="Arial" pitchFamily="34" charset="0"/>
                        </a:rPr>
                        <a:t> it experiences diseconomies of scale. Continuing to add plants and increase output causes ATC to rise. WHY? Mostly due to control and communications problems, trying to coordinate production across a wide geographic may make firm less efficient. </a:t>
                      </a:r>
                    </a:p>
                  </a:txBody>
                  <a:tcPr marT="38100" marB="381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bl>
          </a:graphicData>
        </a:graphic>
      </p:graphicFrame>
      <p:sp>
        <p:nvSpPr>
          <p:cNvPr id="9" name="TextBox 8"/>
          <p:cNvSpPr txBox="1"/>
          <p:nvPr/>
        </p:nvSpPr>
        <p:spPr>
          <a:xfrm>
            <a:off x="0" y="723900"/>
            <a:ext cx="9144000" cy="2246769"/>
          </a:xfrm>
          <a:prstGeom prst="rect">
            <a:avLst/>
          </a:prstGeom>
          <a:noFill/>
        </p:spPr>
        <p:txBody>
          <a:bodyPr wrap="square" rtlCol="0">
            <a:spAutoFit/>
          </a:bodyPr>
          <a:lstStyle/>
          <a:p>
            <a:r>
              <a:rPr lang="en-US" sz="2400" dirty="0" smtClean="0">
                <a:solidFill>
                  <a:srgbClr val="FF0000"/>
                </a:solidFill>
              </a:rPr>
              <a:t>Costs of Production in the Long-run</a:t>
            </a:r>
          </a:p>
          <a:p>
            <a:r>
              <a:rPr lang="en-US" dirty="0">
                <a:solidFill>
                  <a:schemeClr val="tx1">
                    <a:lumMod val="75000"/>
                    <a:lumOff val="25000"/>
                  </a:schemeClr>
                </a:solidFill>
              </a:rPr>
              <a:t>Long-run is the variable plant period, </a:t>
            </a:r>
            <a:r>
              <a:rPr lang="en-US" dirty="0">
                <a:solidFill>
                  <a:srgbClr val="000000"/>
                </a:solidFill>
                <a:cs typeface="Arial" pitchFamily="34" charset="0"/>
              </a:rPr>
              <a:t>meaning that firms can open up new plants, add capital to existing plants, or close plans and remove capital if need be</a:t>
            </a:r>
            <a:r>
              <a:rPr lang="en-US" dirty="0" smtClean="0">
                <a:solidFill>
                  <a:srgbClr val="000000"/>
                </a:solidFill>
                <a:cs typeface="Arial" pitchFamily="34" charset="0"/>
              </a:rPr>
              <a:t>. </a:t>
            </a:r>
          </a:p>
          <a:p>
            <a:pPr marL="285750" indent="-285750">
              <a:buFont typeface="Arial" pitchFamily="34" charset="0"/>
              <a:buChar char="•"/>
            </a:pPr>
            <a:r>
              <a:rPr lang="en-US" sz="1600" dirty="0" smtClean="0">
                <a:solidFill>
                  <a:srgbClr val="000000"/>
                </a:solidFill>
                <a:cs typeface="Arial" pitchFamily="34" charset="0"/>
              </a:rPr>
              <a:t>Because capital and land are variable in the long-run, the law of diminishing returns no longer applies. </a:t>
            </a:r>
          </a:p>
          <a:p>
            <a:pPr marL="285750" indent="-285750">
              <a:buFont typeface="Arial" pitchFamily="34" charset="0"/>
              <a:buChar char="•"/>
            </a:pPr>
            <a:r>
              <a:rPr lang="en-US" sz="1600" dirty="0" smtClean="0">
                <a:solidFill>
                  <a:srgbClr val="000000"/>
                </a:solidFill>
                <a:cs typeface="Arial" pitchFamily="34" charset="0"/>
              </a:rPr>
              <a:t>A firm’s long-run average costs depend on how productivity of land, labor and capital change as a firm’s output increases in the </a:t>
            </a:r>
            <a:r>
              <a:rPr lang="en-US" sz="1600" i="1" dirty="0" smtClean="0">
                <a:solidFill>
                  <a:srgbClr val="000000"/>
                </a:solidFill>
                <a:cs typeface="Arial" pitchFamily="34" charset="0"/>
              </a:rPr>
              <a:t>variable plant-period</a:t>
            </a:r>
            <a:r>
              <a:rPr lang="en-US" sz="1600" dirty="0" smtClean="0">
                <a:solidFill>
                  <a:srgbClr val="000000"/>
                </a:solidFill>
                <a:cs typeface="Arial" pitchFamily="34" charset="0"/>
              </a:rPr>
              <a:t>. </a:t>
            </a:r>
          </a:p>
          <a:p>
            <a:pPr marL="285750" indent="-285750">
              <a:buFont typeface="Arial" pitchFamily="34" charset="0"/>
              <a:buChar char="•"/>
            </a:pPr>
            <a:r>
              <a:rPr lang="en-US" sz="1600" dirty="0" smtClean="0">
                <a:solidFill>
                  <a:srgbClr val="000000"/>
                </a:solidFill>
                <a:cs typeface="Arial" pitchFamily="34" charset="0"/>
              </a:rPr>
              <a:t>As a firm’s output increases in the long-run, the firm’s ATC will initially decrease, but eventually increase, based on the following concepts…</a:t>
            </a:r>
            <a:endParaRPr lang="en-US" sz="1600" dirty="0">
              <a:solidFill>
                <a:srgbClr val="000000"/>
              </a:solidFill>
              <a:cs typeface="Arial" pitchFamily="34" charset="0"/>
            </a:endParaRPr>
          </a:p>
        </p:txBody>
      </p:sp>
      <p:sp>
        <p:nvSpPr>
          <p:cNvPr id="10" name="TextBox 9"/>
          <p:cNvSpPr txBox="1"/>
          <p:nvPr/>
        </p:nvSpPr>
        <p:spPr>
          <a:xfrm>
            <a:off x="5181600" y="190500"/>
            <a:ext cx="2578100" cy="307777"/>
          </a:xfrm>
          <a:prstGeom prst="rect">
            <a:avLst/>
          </a:prstGeom>
          <a:noFill/>
        </p:spPr>
        <p:txBody>
          <a:bodyPr vert="horz" wrap="square" rtlCol="0">
            <a:spAutoFit/>
          </a:bodyPr>
          <a:lstStyle/>
          <a:p>
            <a:pPr algn="ctr"/>
            <a:r>
              <a:rPr lang="en-US" sz="1400" i="1" dirty="0" smtClean="0">
                <a:latin typeface="Lucida Sans - 16"/>
              </a:rPr>
              <a:t>Long-run Costs of Production</a:t>
            </a:r>
            <a:endParaRPr lang="en-US" sz="1400" i="1" dirty="0">
              <a:latin typeface="Lucida Sans - 16"/>
            </a:endParaRPr>
          </a:p>
        </p:txBody>
      </p:sp>
    </p:spTree>
    <p:extLst>
      <p:ext uri="{BB962C8B-B14F-4D97-AF65-F5344CB8AC3E}">
        <p14:creationId xmlns:p14="http://schemas.microsoft.com/office/powerpoint/2010/main" val="67484474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1"/>
          <p:cNvGrpSpPr/>
          <p:nvPr/>
        </p:nvGrpSpPr>
        <p:grpSpPr>
          <a:xfrm>
            <a:off x="0" y="0"/>
            <a:ext cx="9144000" cy="697260"/>
            <a:chOff x="0" y="0"/>
            <a:chExt cx="9144000" cy="836712"/>
          </a:xfrm>
        </p:grpSpPr>
        <p:sp>
          <p:nvSpPr>
            <p:cNvPr id="13" name="Rectangle 12"/>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1.5.1 Costs</a:t>
              </a: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 </a:t>
              </a:r>
              <a:r>
                <a:rPr lang="en-US" dirty="0" smtClean="0">
                  <a:solidFill>
                    <a:schemeClr val="bg1">
                      <a:lumMod val="50000"/>
                    </a:schemeClr>
                  </a:solidFill>
                  <a:effectLst>
                    <a:outerShdw blurRad="50800" dist="38100" dir="2700000" algn="tl" rotWithShape="0">
                      <a:srgbClr val="000000">
                        <a:alpha val="43000"/>
                      </a:srgbClr>
                    </a:outerShdw>
                  </a:effectLst>
                  <a:latin typeface="Gill Sans"/>
                </a:rPr>
                <a:t>of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Production</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5"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mc:AlternateContent xmlns:mc="http://schemas.openxmlformats.org/markup-compatibility/2006" xmlns:a14="http://schemas.microsoft.com/office/drawing/2010/main">
        <mc:Choice Requires="a14">
          <p:sp>
            <p:nvSpPr>
              <p:cNvPr id="4" name="TextBox 3"/>
              <p:cNvSpPr txBox="1"/>
              <p:nvPr/>
            </p:nvSpPr>
            <p:spPr>
              <a:xfrm>
                <a:off x="0" y="723900"/>
                <a:ext cx="9144000" cy="5293757"/>
              </a:xfrm>
              <a:prstGeom prst="rect">
                <a:avLst/>
              </a:prstGeom>
              <a:noFill/>
            </p:spPr>
            <p:txBody>
              <a:bodyPr wrap="square" rtlCol="0">
                <a:spAutoFit/>
              </a:bodyPr>
              <a:lstStyle/>
              <a:p>
                <a:r>
                  <a:rPr lang="en-US" sz="2400" dirty="0" smtClean="0">
                    <a:solidFill>
                      <a:srgbClr val="FF0000"/>
                    </a:solidFill>
                  </a:rPr>
                  <a:t>Introduction to Costs of Production</a:t>
                </a:r>
              </a:p>
              <a:p>
                <a:r>
                  <a:rPr lang="en-US" dirty="0" smtClean="0"/>
                  <a:t>Firms in a market economy are the provides of the goods and services that households demand in the product market. The incentive that drives firms to provide households with products is that of </a:t>
                </a:r>
                <a:r>
                  <a:rPr lang="en-US" b="1" i="1" dirty="0" smtClean="0">
                    <a:solidFill>
                      <a:srgbClr val="0000FF"/>
                    </a:solidFill>
                  </a:rPr>
                  <a:t>Profit maximization: </a:t>
                </a:r>
                <a:r>
                  <a:rPr lang="en-US" i="1" dirty="0" smtClean="0"/>
                  <a:t>The goal of most firms is to maximize their profits. To do so, they must produce at a level of output at which the difference between their revenues and their costs is maximized. </a:t>
                </a:r>
                <a14:m>
                  <m:oMath xmlns:m="http://schemas.openxmlformats.org/officeDocument/2006/math">
                    <m:r>
                      <a:rPr lang="en-US" sz="2000" b="0" i="1" smtClean="0">
                        <a:solidFill>
                          <a:srgbClr val="FF0000"/>
                        </a:solidFill>
                        <a:latin typeface="Cambria Math"/>
                      </a:rPr>
                      <m:t>𝐸𝑐𝑜𝑛𝑜𝑚𝑖𝑐</m:t>
                    </m:r>
                    <m:r>
                      <a:rPr lang="en-US" sz="2000" b="0" i="1" smtClean="0">
                        <a:solidFill>
                          <a:srgbClr val="FF0000"/>
                        </a:solidFill>
                        <a:latin typeface="Cambria Math"/>
                      </a:rPr>
                      <m:t> </m:t>
                    </m:r>
                    <m:r>
                      <a:rPr lang="en-US" sz="2000" b="0" i="1" smtClean="0">
                        <a:solidFill>
                          <a:srgbClr val="FF0000"/>
                        </a:solidFill>
                        <a:latin typeface="Cambria Math"/>
                      </a:rPr>
                      <m:t>𝑃𝑟𝑜𝑓𝑖𝑡</m:t>
                    </m:r>
                    <m:r>
                      <a:rPr lang="en-US" sz="2000" b="0" i="1" smtClean="0">
                        <a:solidFill>
                          <a:srgbClr val="FF0000"/>
                        </a:solidFill>
                        <a:latin typeface="Cambria Math"/>
                      </a:rPr>
                      <m:t>=</m:t>
                    </m:r>
                    <m:r>
                      <a:rPr lang="en-US" sz="2000" b="0" i="1" smtClean="0">
                        <a:solidFill>
                          <a:srgbClr val="FF0000"/>
                        </a:solidFill>
                        <a:latin typeface="Cambria Math"/>
                      </a:rPr>
                      <m:t>𝑇𝑜𝑡𝑎𝑙</m:t>
                    </m:r>
                    <m:r>
                      <a:rPr lang="en-US" sz="2000" b="0" i="1" smtClean="0">
                        <a:solidFill>
                          <a:srgbClr val="FF0000"/>
                        </a:solidFill>
                        <a:latin typeface="Cambria Math"/>
                      </a:rPr>
                      <m:t> </m:t>
                    </m:r>
                    <m:r>
                      <a:rPr lang="en-US" sz="2000" b="0" i="1" smtClean="0">
                        <a:solidFill>
                          <a:srgbClr val="FF0000"/>
                        </a:solidFill>
                        <a:latin typeface="Cambria Math"/>
                      </a:rPr>
                      <m:t>𝑅𝑒𝑣𝑒𝑛𝑢𝑒</m:t>
                    </m:r>
                    <m:r>
                      <a:rPr lang="en-US" sz="2000" b="0" i="1" smtClean="0">
                        <a:solidFill>
                          <a:srgbClr val="FF0000"/>
                        </a:solidFill>
                        <a:latin typeface="Cambria Math"/>
                      </a:rPr>
                      <m:t> </m:t>
                    </m:r>
                    <m:d>
                      <m:dPr>
                        <m:ctrlPr>
                          <a:rPr lang="en-US" sz="2000" b="0" i="1" smtClean="0">
                            <a:solidFill>
                              <a:srgbClr val="FF0000"/>
                            </a:solidFill>
                            <a:latin typeface="Cambria Math"/>
                          </a:rPr>
                        </m:ctrlPr>
                      </m:dPr>
                      <m:e>
                        <m:r>
                          <a:rPr lang="en-US" sz="2000" b="0" i="1" smtClean="0">
                            <a:solidFill>
                              <a:srgbClr val="FF0000"/>
                            </a:solidFill>
                            <a:latin typeface="Cambria Math"/>
                          </a:rPr>
                          <m:t>𝑇𝑅</m:t>
                        </m:r>
                      </m:e>
                    </m:d>
                    <m:r>
                      <a:rPr lang="en-US" sz="2000" b="0" i="1" smtClean="0">
                        <a:solidFill>
                          <a:srgbClr val="FF0000"/>
                        </a:solidFill>
                        <a:latin typeface="Cambria Math"/>
                      </a:rPr>
                      <m:t>−</m:t>
                    </m:r>
                    <m:r>
                      <a:rPr lang="en-US" sz="2000" b="0" i="1" smtClean="0">
                        <a:solidFill>
                          <a:srgbClr val="FF0000"/>
                        </a:solidFill>
                        <a:latin typeface="Cambria Math"/>
                      </a:rPr>
                      <m:t>𝑇𝑜𝑡𝑎𝑙</m:t>
                    </m:r>
                    <m:r>
                      <a:rPr lang="en-US" sz="2000" b="0" i="1" smtClean="0">
                        <a:solidFill>
                          <a:srgbClr val="FF0000"/>
                        </a:solidFill>
                        <a:latin typeface="Cambria Math"/>
                      </a:rPr>
                      <m:t> </m:t>
                    </m:r>
                    <m:r>
                      <a:rPr lang="en-US" sz="2000" b="0" i="1" smtClean="0">
                        <a:solidFill>
                          <a:srgbClr val="FF0000"/>
                        </a:solidFill>
                        <a:latin typeface="Cambria Math"/>
                      </a:rPr>
                      <m:t>𝐶𝑜𝑠𝑡</m:t>
                    </m:r>
                    <m:r>
                      <a:rPr lang="en-US" sz="2000" b="0" i="1" smtClean="0">
                        <a:solidFill>
                          <a:srgbClr val="FF0000"/>
                        </a:solidFill>
                        <a:latin typeface="Cambria Math"/>
                      </a:rPr>
                      <m:t> (</m:t>
                    </m:r>
                    <m:r>
                      <a:rPr lang="en-US" sz="2000" b="0" i="1" smtClean="0">
                        <a:solidFill>
                          <a:srgbClr val="FF0000"/>
                        </a:solidFill>
                        <a:latin typeface="Cambria Math"/>
                      </a:rPr>
                      <m:t>𝑇𝐶</m:t>
                    </m:r>
                    <m:r>
                      <a:rPr lang="en-US" sz="2000" b="0" i="1" smtClean="0">
                        <a:solidFill>
                          <a:srgbClr val="FF0000"/>
                        </a:solidFill>
                        <a:latin typeface="Cambria Math"/>
                      </a:rPr>
                      <m:t>) </m:t>
                    </m:r>
                  </m:oMath>
                </a14:m>
                <a:endParaRPr lang="en-US" sz="2000" b="1" i="1" dirty="0" smtClean="0">
                  <a:solidFill>
                    <a:srgbClr val="FF0000"/>
                  </a:solidFill>
                </a:endParaRPr>
              </a:p>
              <a:p>
                <a:endParaRPr lang="en-US" sz="2000" b="1" i="1" dirty="0">
                  <a:solidFill>
                    <a:srgbClr val="FF0000"/>
                  </a:solidFill>
                </a:endParaRPr>
              </a:p>
              <a:p>
                <a:r>
                  <a:rPr lang="en-US" dirty="0" smtClean="0"/>
                  <a:t>To determine whether it will earn a profit at a particular level of output, a firm must, therefore, consider two economic variables: its costs and its revenues</a:t>
                </a:r>
                <a:endParaRPr lang="en-US" sz="1600" dirty="0"/>
              </a:p>
              <a:p>
                <a:r>
                  <a:rPr lang="en-US" sz="1600" b="1" dirty="0" smtClean="0"/>
                  <a:t>Economic Costs: </a:t>
                </a:r>
                <a:r>
                  <a:rPr lang="en-US" sz="1600" dirty="0" smtClean="0"/>
                  <a:t>These are the explicit money payments a firm makes to resources owners for the use of land, labor and capital:</a:t>
                </a:r>
              </a:p>
              <a:p>
                <a:pPr marL="285750" indent="-285750">
                  <a:buFont typeface="Arial" pitchFamily="34" charset="0"/>
                  <a:buChar char="•"/>
                </a:pPr>
                <a:r>
                  <a:rPr lang="en-US" sz="1600" dirty="0" smtClean="0"/>
                  <a:t>Includes variable costs (payments for those resources which vary with the level of output) </a:t>
                </a:r>
              </a:p>
              <a:p>
                <a:pPr marL="285750" indent="-285750">
                  <a:buFont typeface="Arial" pitchFamily="34" charset="0"/>
                  <a:buChar char="•"/>
                </a:pPr>
                <a:r>
                  <a:rPr lang="en-US" sz="1600" dirty="0" smtClean="0"/>
                  <a:t>And fixed costs (payments for those resources which do not vary in quantity with the level of output), </a:t>
                </a:r>
              </a:p>
              <a:p>
                <a:pPr marL="285750" indent="-285750">
                  <a:buFont typeface="Arial" pitchFamily="34" charset="0"/>
                  <a:buChar char="•"/>
                </a:pPr>
                <a:r>
                  <a:rPr lang="en-US" sz="1600" dirty="0"/>
                  <a:t>A</a:t>
                </a:r>
                <a:r>
                  <a:rPr lang="en-US" sz="1600" dirty="0" smtClean="0"/>
                  <a:t>s well as the opportunity cost of the business owner</a:t>
                </a:r>
              </a:p>
              <a:p>
                <a:pPr algn="ctr"/>
                <a14:m>
                  <m:oMathPara xmlns:m="http://schemas.openxmlformats.org/officeDocument/2006/math">
                    <m:oMathParaPr>
                      <m:jc m:val="centerGroup"/>
                    </m:oMathParaPr>
                    <m:oMath xmlns:m="http://schemas.openxmlformats.org/officeDocument/2006/math">
                      <m:r>
                        <a:rPr lang="en-US" b="1" i="1" smtClean="0">
                          <a:solidFill>
                            <a:srgbClr val="FF0000"/>
                          </a:solidFill>
                          <a:latin typeface="Cambria Math"/>
                        </a:rPr>
                        <m:t>𝑻𝒐𝒕𝒂𝒍</m:t>
                      </m:r>
                      <m:r>
                        <a:rPr lang="en-US" b="1" i="1" smtClean="0">
                          <a:solidFill>
                            <a:srgbClr val="FF0000"/>
                          </a:solidFill>
                          <a:latin typeface="Cambria Math"/>
                        </a:rPr>
                        <m:t> </m:t>
                      </m:r>
                      <m:r>
                        <a:rPr lang="en-US" b="1" i="1" smtClean="0">
                          <a:solidFill>
                            <a:srgbClr val="FF0000"/>
                          </a:solidFill>
                          <a:latin typeface="Cambria Math"/>
                        </a:rPr>
                        <m:t>𝑪𝒐𝒔𝒕</m:t>
                      </m:r>
                      <m:r>
                        <a:rPr lang="en-US" b="1" i="1" smtClean="0">
                          <a:solidFill>
                            <a:srgbClr val="FF0000"/>
                          </a:solidFill>
                          <a:latin typeface="Cambria Math"/>
                        </a:rPr>
                        <m:t>=</m:t>
                      </m:r>
                      <m:r>
                        <a:rPr lang="en-US" b="1" i="1" smtClean="0">
                          <a:solidFill>
                            <a:srgbClr val="FF0000"/>
                          </a:solidFill>
                          <a:latin typeface="Cambria Math"/>
                        </a:rPr>
                        <m:t>𝑽𝒂𝒓𝒊𝒂𝒃𝒍𝒆</m:t>
                      </m:r>
                      <m:r>
                        <a:rPr lang="en-US" b="1" i="1" smtClean="0">
                          <a:solidFill>
                            <a:srgbClr val="FF0000"/>
                          </a:solidFill>
                          <a:latin typeface="Cambria Math"/>
                        </a:rPr>
                        <m:t> </m:t>
                      </m:r>
                      <m:r>
                        <a:rPr lang="en-US" b="1" i="1" smtClean="0">
                          <a:solidFill>
                            <a:srgbClr val="FF0000"/>
                          </a:solidFill>
                          <a:latin typeface="Cambria Math"/>
                        </a:rPr>
                        <m:t>𝑪𝒐𝒔𝒕𝒔</m:t>
                      </m:r>
                      <m:r>
                        <a:rPr lang="en-US" b="1" i="1" smtClean="0">
                          <a:solidFill>
                            <a:srgbClr val="FF0000"/>
                          </a:solidFill>
                          <a:latin typeface="Cambria Math"/>
                        </a:rPr>
                        <m:t>+</m:t>
                      </m:r>
                      <m:r>
                        <a:rPr lang="en-US" b="1" i="1" smtClean="0">
                          <a:solidFill>
                            <a:srgbClr val="FF0000"/>
                          </a:solidFill>
                          <a:latin typeface="Cambria Math"/>
                        </a:rPr>
                        <m:t>𝑭𝒊𝒙𝒆𝒅</m:t>
                      </m:r>
                      <m:r>
                        <a:rPr lang="en-US" b="1" i="1" smtClean="0">
                          <a:solidFill>
                            <a:srgbClr val="FF0000"/>
                          </a:solidFill>
                          <a:latin typeface="Cambria Math"/>
                        </a:rPr>
                        <m:t> </m:t>
                      </m:r>
                      <m:r>
                        <a:rPr lang="en-US" b="1" i="1" smtClean="0">
                          <a:solidFill>
                            <a:srgbClr val="FF0000"/>
                          </a:solidFill>
                          <a:latin typeface="Cambria Math"/>
                        </a:rPr>
                        <m:t>𝑪𝒐𝒔𝒕𝒔</m:t>
                      </m:r>
                    </m:oMath>
                  </m:oMathPara>
                </a14:m>
                <a:endParaRPr lang="en-US" b="1" dirty="0" smtClean="0">
                  <a:solidFill>
                    <a:srgbClr val="FF0000"/>
                  </a:solidFill>
                </a:endParaRPr>
              </a:p>
              <a:p>
                <a:r>
                  <a:rPr lang="en-US" sz="1600" b="1" dirty="0" smtClean="0"/>
                  <a:t>Economic Revenues: </a:t>
                </a:r>
                <a:r>
                  <a:rPr lang="en-US" sz="1600" dirty="0" smtClean="0"/>
                  <a:t>This is the money income a firm earns from the sale of its products to households. At a particular level of output, a firm’s total revenue equals the price of its product times the quantity sold.</a:t>
                </a:r>
              </a:p>
              <a:p>
                <a:pPr algn="ctr"/>
                <a14:m>
                  <m:oMathPara xmlns:m="http://schemas.openxmlformats.org/officeDocument/2006/math">
                    <m:oMathParaPr>
                      <m:jc m:val="centerGroup"/>
                    </m:oMathParaPr>
                    <m:oMath xmlns:m="http://schemas.openxmlformats.org/officeDocument/2006/math">
                      <m:r>
                        <a:rPr lang="en-US" b="1" i="1" smtClean="0">
                          <a:solidFill>
                            <a:srgbClr val="FF0000"/>
                          </a:solidFill>
                          <a:latin typeface="Cambria Math"/>
                        </a:rPr>
                        <m:t>𝑻𝒐𝒕𝒂𝒍</m:t>
                      </m:r>
                      <m:r>
                        <a:rPr lang="en-US" b="1" i="1" smtClean="0">
                          <a:solidFill>
                            <a:srgbClr val="FF0000"/>
                          </a:solidFill>
                          <a:latin typeface="Cambria Math"/>
                        </a:rPr>
                        <m:t> </m:t>
                      </m:r>
                      <m:r>
                        <a:rPr lang="en-US" b="1" i="1" smtClean="0">
                          <a:solidFill>
                            <a:srgbClr val="FF0000"/>
                          </a:solidFill>
                          <a:latin typeface="Cambria Math"/>
                        </a:rPr>
                        <m:t>𝑹𝒆𝒗𝒆𝒏𝒖𝒆</m:t>
                      </m:r>
                      <m:r>
                        <a:rPr lang="en-US" b="1" i="1" smtClean="0">
                          <a:solidFill>
                            <a:srgbClr val="FF0000"/>
                          </a:solidFill>
                          <a:latin typeface="Cambria Math"/>
                        </a:rPr>
                        <m:t>=</m:t>
                      </m:r>
                      <m:r>
                        <a:rPr lang="en-US" b="1" i="1" smtClean="0">
                          <a:solidFill>
                            <a:srgbClr val="FF0000"/>
                          </a:solidFill>
                          <a:latin typeface="Cambria Math"/>
                        </a:rPr>
                        <m:t>𝑷𝒓𝒊𝒄𝒆</m:t>
                      </m:r>
                      <m:r>
                        <a:rPr lang="en-US" b="1" i="1" smtClean="0">
                          <a:solidFill>
                            <a:srgbClr val="FF0000"/>
                          </a:solidFill>
                          <a:latin typeface="Cambria Math"/>
                          <a:ea typeface="Cambria Math"/>
                        </a:rPr>
                        <m:t>×</m:t>
                      </m:r>
                      <m:r>
                        <a:rPr lang="en-US" b="1" i="1" smtClean="0">
                          <a:solidFill>
                            <a:srgbClr val="FF0000"/>
                          </a:solidFill>
                          <a:latin typeface="Cambria Math"/>
                          <a:ea typeface="Cambria Math"/>
                        </a:rPr>
                        <m:t>𝑸𝒖𝒂𝒏𝒕𝒊𝒕𝒚</m:t>
                      </m:r>
                    </m:oMath>
                  </m:oMathPara>
                </a14:m>
                <a:endParaRPr lang="en-US" b="1" dirty="0" smtClean="0">
                  <a:solidFill>
                    <a:srgbClr val="FF0000"/>
                  </a:solidFill>
                </a:endParaRPr>
              </a:p>
              <a:p>
                <a:endParaRPr lang="en-US" dirty="0"/>
              </a:p>
            </p:txBody>
          </p:sp>
        </mc:Choice>
        <mc:Fallback xmlns="">
          <p:sp>
            <p:nvSpPr>
              <p:cNvPr id="4" name="TextBox 3"/>
              <p:cNvSpPr txBox="1">
                <a:spLocks noRot="1" noChangeAspect="1" noMove="1" noResize="1" noEditPoints="1" noAdjustHandles="1" noChangeArrowheads="1" noChangeShapeType="1" noTextEdit="1"/>
              </p:cNvSpPr>
              <p:nvPr/>
            </p:nvSpPr>
            <p:spPr>
              <a:xfrm>
                <a:off x="0" y="723900"/>
                <a:ext cx="9144000" cy="5293757"/>
              </a:xfrm>
              <a:prstGeom prst="rect">
                <a:avLst/>
              </a:prstGeom>
              <a:blipFill rotWithShape="1">
                <a:blip r:embed="rId3"/>
                <a:stretch>
                  <a:fillRect l="-1000" t="-922" r="-200"/>
                </a:stretch>
              </a:blipFill>
            </p:spPr>
            <p:txBody>
              <a:bodyPr/>
              <a:lstStyle/>
              <a:p>
                <a:r>
                  <a:rPr lang="en-US">
                    <a:noFill/>
                  </a:rPr>
                  <a:t> </a:t>
                </a:r>
              </a:p>
            </p:txBody>
          </p:sp>
        </mc:Fallback>
      </mc:AlternateContent>
      <p:sp>
        <p:nvSpPr>
          <p:cNvPr id="10" name="TextBox 9"/>
          <p:cNvSpPr txBox="1"/>
          <p:nvPr/>
        </p:nvSpPr>
        <p:spPr>
          <a:xfrm>
            <a:off x="5334000" y="114300"/>
            <a:ext cx="2425700" cy="523220"/>
          </a:xfrm>
          <a:prstGeom prst="rect">
            <a:avLst/>
          </a:prstGeom>
          <a:noFill/>
        </p:spPr>
        <p:txBody>
          <a:bodyPr vert="horz" wrap="square" rtlCol="0">
            <a:spAutoFit/>
          </a:bodyPr>
          <a:lstStyle/>
          <a:p>
            <a:pPr algn="ctr"/>
            <a:r>
              <a:rPr lang="en-US" sz="1400" i="1" dirty="0" smtClean="0">
                <a:latin typeface="Lucida Sans - 16"/>
              </a:rPr>
              <a:t>Introduction to Costs of Production</a:t>
            </a:r>
            <a:endParaRPr lang="en-US" sz="1400" i="1" dirty="0">
              <a:latin typeface="Lucida Sans - 16"/>
            </a:endParaRPr>
          </a:p>
        </p:txBody>
      </p:sp>
    </p:spTree>
    <p:extLst>
      <p:ext uri="{BB962C8B-B14F-4D97-AF65-F5344CB8AC3E}">
        <p14:creationId xmlns:p14="http://schemas.microsoft.com/office/powerpoint/2010/main" val="67484474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 name="Group 11"/>
          <p:cNvGrpSpPr/>
          <p:nvPr/>
        </p:nvGrpSpPr>
        <p:grpSpPr>
          <a:xfrm>
            <a:off x="0" y="0"/>
            <a:ext cx="9144000" cy="697260"/>
            <a:chOff x="0" y="0"/>
            <a:chExt cx="9144000" cy="836712"/>
          </a:xfrm>
        </p:grpSpPr>
        <p:sp>
          <p:nvSpPr>
            <p:cNvPr id="51" name="Rectangle 50"/>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2"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1.5.1 Costs</a:t>
              </a: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 </a:t>
              </a:r>
              <a:r>
                <a:rPr lang="en-US" dirty="0" smtClean="0">
                  <a:solidFill>
                    <a:schemeClr val="bg1">
                      <a:lumMod val="50000"/>
                    </a:schemeClr>
                  </a:solidFill>
                  <a:effectLst>
                    <a:outerShdw blurRad="50800" dist="38100" dir="2700000" algn="tl" rotWithShape="0">
                      <a:srgbClr val="000000">
                        <a:alpha val="43000"/>
                      </a:srgbClr>
                    </a:outerShdw>
                  </a:effectLst>
                  <a:latin typeface="Gill Sans"/>
                </a:rPr>
                <a:t>of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Production</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53"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pic>
        <p:nvPicPr>
          <p:cNvPr id="55" name="Picture 54"/>
          <p:cNvPicPr/>
          <p:nvPr/>
        </p:nvPicPr>
        <p:blipFill>
          <a:blip r:embed="rId3"/>
          <a:stretch>
            <a:fillRect/>
          </a:stretch>
        </p:blipFill>
        <p:spPr>
          <a:xfrm>
            <a:off x="3505200" y="1877060"/>
            <a:ext cx="5571647" cy="2961640"/>
          </a:xfrm>
          <a:prstGeom prst="rect">
            <a:avLst/>
          </a:prstGeom>
          <a:solidFill>
            <a:srgbClr val="FFFFFF"/>
          </a:solidFill>
          <a:ln>
            <a:noFill/>
            <a:prstDash/>
          </a:ln>
        </p:spPr>
      </p:pic>
      <p:sp>
        <p:nvSpPr>
          <p:cNvPr id="56" name="TextBox 55"/>
          <p:cNvSpPr txBox="1"/>
          <p:nvPr/>
        </p:nvSpPr>
        <p:spPr>
          <a:xfrm>
            <a:off x="0" y="723900"/>
            <a:ext cx="9144000" cy="1261884"/>
          </a:xfrm>
          <a:prstGeom prst="rect">
            <a:avLst/>
          </a:prstGeom>
          <a:noFill/>
        </p:spPr>
        <p:txBody>
          <a:bodyPr wrap="square" rtlCol="0">
            <a:spAutoFit/>
          </a:bodyPr>
          <a:lstStyle/>
          <a:p>
            <a:r>
              <a:rPr lang="en-US" sz="2400" dirty="0" smtClean="0">
                <a:solidFill>
                  <a:srgbClr val="FF0000"/>
                </a:solidFill>
              </a:rPr>
              <a:t>Costs of Production in the Long-run</a:t>
            </a:r>
          </a:p>
          <a:p>
            <a:r>
              <a:rPr lang="en-US" dirty="0" smtClean="0">
                <a:solidFill>
                  <a:schemeClr val="tx1">
                    <a:lumMod val="75000"/>
                    <a:lumOff val="25000"/>
                  </a:schemeClr>
                </a:solidFill>
              </a:rPr>
              <a:t>The concept of </a:t>
            </a:r>
            <a:r>
              <a:rPr lang="en-US" i="1" dirty="0" smtClean="0">
                <a:solidFill>
                  <a:schemeClr val="tx1">
                    <a:lumMod val="75000"/>
                    <a:lumOff val="25000"/>
                  </a:schemeClr>
                </a:solidFill>
              </a:rPr>
              <a:t>economies of scale</a:t>
            </a:r>
            <a:r>
              <a:rPr lang="en-US" dirty="0" smtClean="0">
                <a:solidFill>
                  <a:schemeClr val="tx1">
                    <a:lumMod val="75000"/>
                    <a:lumOff val="25000"/>
                  </a:schemeClr>
                </a:solidFill>
              </a:rPr>
              <a:t> explain why a firm adding new plants and capital equipment to its production will become more efficient as it expands:</a:t>
            </a:r>
            <a:r>
              <a:rPr lang="en-US" sz="1600" dirty="0">
                <a:solidFill>
                  <a:srgbClr val="000000"/>
                </a:solidFill>
                <a:cs typeface="Arial" pitchFamily="34" charset="0"/>
              </a:rPr>
              <a:t> </a:t>
            </a:r>
            <a:r>
              <a:rPr lang="en-US" sz="1600" b="1" dirty="0" smtClean="0">
                <a:solidFill>
                  <a:srgbClr val="000000"/>
                </a:solidFill>
                <a:cs typeface="Arial" pitchFamily="34" charset="0"/>
              </a:rPr>
              <a:t>Examine the long-run average total cost curve below (the orange line)</a:t>
            </a:r>
          </a:p>
        </p:txBody>
      </p:sp>
      <p:sp>
        <p:nvSpPr>
          <p:cNvPr id="48" name="Rectangle 47"/>
          <p:cNvSpPr/>
          <p:nvPr/>
        </p:nvSpPr>
        <p:spPr>
          <a:xfrm>
            <a:off x="0" y="1866335"/>
            <a:ext cx="3733800" cy="3108543"/>
          </a:xfrm>
          <a:prstGeom prst="rect">
            <a:avLst/>
          </a:prstGeom>
        </p:spPr>
        <p:txBody>
          <a:bodyPr wrap="square">
            <a:spAutoFit/>
          </a:bodyPr>
          <a:lstStyle/>
          <a:p>
            <a:pPr marL="285750" indent="-285750">
              <a:buFont typeface="Arial" pitchFamily="34" charset="0"/>
              <a:buChar char="•"/>
            </a:pPr>
            <a:r>
              <a:rPr lang="en-US" sz="1400" dirty="0">
                <a:solidFill>
                  <a:srgbClr val="000000"/>
                </a:solidFill>
                <a:cs typeface="Arial" pitchFamily="34" charset="0"/>
              </a:rPr>
              <a:t>The blue lines represent the short-run ATC curves experienced as the firm opens several factories in the long-run (from 1 to 7 factories). </a:t>
            </a:r>
            <a:endParaRPr lang="en-US" sz="1400" dirty="0" smtClean="0">
              <a:solidFill>
                <a:srgbClr val="000000"/>
              </a:solidFill>
              <a:cs typeface="Arial" pitchFamily="34" charset="0"/>
            </a:endParaRPr>
          </a:p>
          <a:p>
            <a:pPr marL="285750" indent="-285750">
              <a:buFont typeface="Arial" pitchFamily="34" charset="0"/>
              <a:buChar char="•"/>
            </a:pPr>
            <a:r>
              <a:rPr lang="en-US" sz="1400" dirty="0" smtClean="0">
                <a:solidFill>
                  <a:srgbClr val="000000"/>
                </a:solidFill>
                <a:cs typeface="Arial" pitchFamily="34" charset="0"/>
              </a:rPr>
              <a:t>As the firm opens its first 4 factories, its ATC continuously decreases. The firm is becoming </a:t>
            </a:r>
            <a:r>
              <a:rPr lang="en-US" sz="1400" i="1" dirty="0" smtClean="0">
                <a:solidFill>
                  <a:srgbClr val="000000"/>
                </a:solidFill>
                <a:cs typeface="Arial" pitchFamily="34" charset="0"/>
              </a:rPr>
              <a:t>more efficient</a:t>
            </a:r>
            <a:r>
              <a:rPr lang="en-US" sz="1400" dirty="0" smtClean="0">
                <a:solidFill>
                  <a:srgbClr val="000000"/>
                </a:solidFill>
                <a:cs typeface="Arial" pitchFamily="34" charset="0"/>
              </a:rPr>
              <a:t> in its production.</a:t>
            </a:r>
          </a:p>
          <a:p>
            <a:pPr marL="285750" indent="-285750">
              <a:buFont typeface="Arial" pitchFamily="34" charset="0"/>
              <a:buChar char="•"/>
            </a:pPr>
            <a:r>
              <a:rPr lang="en-US" sz="1400" dirty="0" smtClean="0">
                <a:solidFill>
                  <a:srgbClr val="000000"/>
                </a:solidFill>
                <a:cs typeface="Arial" pitchFamily="34" charset="0"/>
              </a:rPr>
              <a:t>With the 5</a:t>
            </a:r>
            <a:r>
              <a:rPr lang="en-US" sz="1400" baseline="30000" dirty="0" smtClean="0">
                <a:solidFill>
                  <a:srgbClr val="000000"/>
                </a:solidFill>
                <a:cs typeface="Arial" pitchFamily="34" charset="0"/>
              </a:rPr>
              <a:t>th</a:t>
            </a:r>
            <a:r>
              <a:rPr lang="en-US" sz="1400" dirty="0" smtClean="0">
                <a:solidFill>
                  <a:srgbClr val="000000"/>
                </a:solidFill>
                <a:cs typeface="Arial" pitchFamily="34" charset="0"/>
              </a:rPr>
              <a:t> factory, the firm is no longer experiencing </a:t>
            </a:r>
            <a:r>
              <a:rPr lang="en-US" sz="1400" i="1" dirty="0" smtClean="0">
                <a:solidFill>
                  <a:srgbClr val="000000"/>
                </a:solidFill>
                <a:cs typeface="Arial" pitchFamily="34" charset="0"/>
              </a:rPr>
              <a:t>increasing returns</a:t>
            </a:r>
            <a:r>
              <a:rPr lang="en-US" sz="1400" dirty="0" smtClean="0">
                <a:solidFill>
                  <a:srgbClr val="000000"/>
                </a:solidFill>
                <a:cs typeface="Arial" pitchFamily="34" charset="0"/>
              </a:rPr>
              <a:t>, and instead has experienced </a:t>
            </a:r>
            <a:r>
              <a:rPr lang="en-US" sz="1400" i="1" dirty="0" smtClean="0">
                <a:solidFill>
                  <a:srgbClr val="000000"/>
                </a:solidFill>
                <a:cs typeface="Arial" pitchFamily="34" charset="0"/>
              </a:rPr>
              <a:t>constant returns to scale</a:t>
            </a:r>
            <a:r>
              <a:rPr lang="en-US" sz="1400" dirty="0" smtClean="0">
                <a:solidFill>
                  <a:srgbClr val="000000"/>
                </a:solidFill>
                <a:cs typeface="Arial" pitchFamily="34" charset="0"/>
              </a:rPr>
              <a:t>. </a:t>
            </a:r>
          </a:p>
          <a:p>
            <a:pPr marL="285750" indent="-285750">
              <a:buFont typeface="Arial" pitchFamily="34" charset="0"/>
              <a:buChar char="•"/>
            </a:pPr>
            <a:r>
              <a:rPr lang="en-US" sz="1400" dirty="0" smtClean="0">
                <a:solidFill>
                  <a:srgbClr val="000000"/>
                </a:solidFill>
                <a:cs typeface="Arial" pitchFamily="34" charset="0"/>
              </a:rPr>
              <a:t>With the 6</a:t>
            </a:r>
            <a:r>
              <a:rPr lang="en-US" sz="1400" baseline="30000" dirty="0" smtClean="0">
                <a:solidFill>
                  <a:srgbClr val="000000"/>
                </a:solidFill>
                <a:cs typeface="Arial" pitchFamily="34" charset="0"/>
              </a:rPr>
              <a:t>th</a:t>
            </a:r>
            <a:r>
              <a:rPr lang="en-US" sz="1400" dirty="0" smtClean="0">
                <a:solidFill>
                  <a:srgbClr val="000000"/>
                </a:solidFill>
                <a:cs typeface="Arial" pitchFamily="34" charset="0"/>
              </a:rPr>
              <a:t> and 7</a:t>
            </a:r>
            <a:r>
              <a:rPr lang="en-US" sz="1400" baseline="30000" dirty="0" smtClean="0">
                <a:solidFill>
                  <a:srgbClr val="000000"/>
                </a:solidFill>
                <a:cs typeface="Arial" pitchFamily="34" charset="0"/>
              </a:rPr>
              <a:t>th</a:t>
            </a:r>
            <a:r>
              <a:rPr lang="en-US" sz="1400" dirty="0" smtClean="0">
                <a:solidFill>
                  <a:srgbClr val="000000"/>
                </a:solidFill>
                <a:cs typeface="Arial" pitchFamily="34" charset="0"/>
              </a:rPr>
              <a:t> factories, the firm’s ATC is rising, indicating it is becoming </a:t>
            </a:r>
            <a:r>
              <a:rPr lang="en-US" sz="1400" i="1" dirty="0" smtClean="0">
                <a:solidFill>
                  <a:srgbClr val="000000"/>
                </a:solidFill>
                <a:cs typeface="Arial" pitchFamily="34" charset="0"/>
              </a:rPr>
              <a:t>less efficient</a:t>
            </a:r>
            <a:r>
              <a:rPr lang="en-US" sz="1400" dirty="0" smtClean="0">
                <a:solidFill>
                  <a:srgbClr val="000000"/>
                </a:solidFill>
                <a:cs typeface="Arial" pitchFamily="34" charset="0"/>
              </a:rPr>
              <a:t>. The firm is experiencing </a:t>
            </a:r>
            <a:r>
              <a:rPr lang="en-US" sz="1400" i="1" dirty="0" smtClean="0">
                <a:solidFill>
                  <a:srgbClr val="000000"/>
                </a:solidFill>
                <a:cs typeface="Arial" pitchFamily="34" charset="0"/>
              </a:rPr>
              <a:t>decreasing returns to scale.</a:t>
            </a:r>
            <a:endParaRPr lang="en-US" sz="1400" dirty="0">
              <a:solidFill>
                <a:schemeClr val="tx1">
                  <a:lumMod val="75000"/>
                  <a:lumOff val="25000"/>
                </a:schemeClr>
              </a:solidFill>
            </a:endParaRPr>
          </a:p>
        </p:txBody>
      </p:sp>
      <p:sp>
        <p:nvSpPr>
          <p:cNvPr id="57" name="TextBox 56"/>
          <p:cNvSpPr txBox="1"/>
          <p:nvPr/>
        </p:nvSpPr>
        <p:spPr>
          <a:xfrm>
            <a:off x="0" y="4974878"/>
            <a:ext cx="9144000" cy="584775"/>
          </a:xfrm>
          <a:prstGeom prst="rect">
            <a:avLst/>
          </a:prstGeom>
          <a:noFill/>
        </p:spPr>
        <p:txBody>
          <a:bodyPr wrap="square" rtlCol="0">
            <a:spAutoFit/>
          </a:bodyPr>
          <a:lstStyle/>
          <a:p>
            <a:pPr algn="ctr"/>
            <a:r>
              <a:rPr lang="en-US" sz="1600" i="1" dirty="0" smtClean="0">
                <a:solidFill>
                  <a:srgbClr val="FF0000"/>
                </a:solidFill>
              </a:rPr>
              <a:t>As a firm increases its output in the long-run (the variable plant period), it at first becomes more and more efficient, but eventually inefficiencies cause its ATC to rise as the firm gets “too big for its own good”</a:t>
            </a:r>
            <a:endParaRPr lang="en-US" sz="1600" i="1" dirty="0">
              <a:solidFill>
                <a:srgbClr val="FF0000"/>
              </a:solidFill>
            </a:endParaRPr>
          </a:p>
        </p:txBody>
      </p:sp>
      <p:sp>
        <p:nvSpPr>
          <p:cNvPr id="58" name="TextBox 57"/>
          <p:cNvSpPr txBox="1"/>
          <p:nvPr/>
        </p:nvSpPr>
        <p:spPr>
          <a:xfrm>
            <a:off x="5181600" y="190500"/>
            <a:ext cx="2578100" cy="307777"/>
          </a:xfrm>
          <a:prstGeom prst="rect">
            <a:avLst/>
          </a:prstGeom>
          <a:noFill/>
        </p:spPr>
        <p:txBody>
          <a:bodyPr vert="horz" wrap="square" rtlCol="0">
            <a:spAutoFit/>
          </a:bodyPr>
          <a:lstStyle/>
          <a:p>
            <a:pPr algn="ctr"/>
            <a:r>
              <a:rPr lang="en-US" sz="1400" i="1" dirty="0" smtClean="0">
                <a:latin typeface="Lucida Sans - 16"/>
              </a:rPr>
              <a:t>Long-run Costs of Production</a:t>
            </a:r>
            <a:endParaRPr lang="en-US" sz="1400" i="1" dirty="0">
              <a:latin typeface="Lucida Sans - 16"/>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 name="Group 11"/>
          <p:cNvGrpSpPr/>
          <p:nvPr/>
        </p:nvGrpSpPr>
        <p:grpSpPr>
          <a:xfrm>
            <a:off x="0" y="0"/>
            <a:ext cx="9144000" cy="697260"/>
            <a:chOff x="0" y="0"/>
            <a:chExt cx="9144000" cy="836712"/>
          </a:xfrm>
        </p:grpSpPr>
        <p:sp>
          <p:nvSpPr>
            <p:cNvPr id="51" name="Rectangle 50"/>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2"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1.5.1 Costs</a:t>
              </a: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 </a:t>
              </a:r>
              <a:r>
                <a:rPr lang="en-US" dirty="0" smtClean="0">
                  <a:solidFill>
                    <a:schemeClr val="bg1">
                      <a:lumMod val="50000"/>
                    </a:schemeClr>
                  </a:solidFill>
                  <a:effectLst>
                    <a:outerShdw blurRad="50800" dist="38100" dir="2700000" algn="tl" rotWithShape="0">
                      <a:srgbClr val="000000">
                        <a:alpha val="43000"/>
                      </a:srgbClr>
                    </a:outerShdw>
                  </a:effectLst>
                  <a:latin typeface="Gill Sans"/>
                </a:rPr>
                <a:t>of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Production</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53"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56" name="TextBox 55"/>
          <p:cNvSpPr txBox="1"/>
          <p:nvPr/>
        </p:nvSpPr>
        <p:spPr>
          <a:xfrm>
            <a:off x="0" y="723900"/>
            <a:ext cx="9144000" cy="4893647"/>
          </a:xfrm>
          <a:prstGeom prst="rect">
            <a:avLst/>
          </a:prstGeom>
          <a:noFill/>
        </p:spPr>
        <p:txBody>
          <a:bodyPr wrap="square" rtlCol="0">
            <a:spAutoFit/>
          </a:bodyPr>
          <a:lstStyle/>
          <a:p>
            <a:r>
              <a:rPr lang="en-US" sz="2400" dirty="0" smtClean="0">
                <a:solidFill>
                  <a:srgbClr val="FF0000"/>
                </a:solidFill>
              </a:rPr>
              <a:t>Costs of Production in the Long-run – Economies of Scale</a:t>
            </a:r>
          </a:p>
          <a:p>
            <a:r>
              <a:rPr lang="en-US" dirty="0" smtClean="0">
                <a:solidFill>
                  <a:schemeClr val="tx1">
                    <a:lumMod val="75000"/>
                    <a:lumOff val="25000"/>
                  </a:schemeClr>
                </a:solidFill>
              </a:rPr>
              <a:t>Economies of scale arise due to several factors:</a:t>
            </a:r>
          </a:p>
          <a:p>
            <a:pPr marL="285750" lvl="0" indent="-285750" hangingPunct="0">
              <a:buFont typeface="Arial" pitchFamily="34" charset="0"/>
              <a:buChar char="•"/>
            </a:pPr>
            <a:r>
              <a:rPr lang="en-US" b="1" dirty="0">
                <a:solidFill>
                  <a:srgbClr val="0000FF"/>
                </a:solidFill>
              </a:rPr>
              <a:t>Better prices for raw materials </a:t>
            </a:r>
            <a:r>
              <a:rPr lang="en-US" dirty="0"/>
              <a:t>such as plastic and rubber parts for the toys due to larger bulk orders made by the firm as it grows.</a:t>
            </a:r>
          </a:p>
          <a:p>
            <a:pPr marL="285750" lvl="0" indent="-285750" hangingPunct="0">
              <a:buFont typeface="Arial" pitchFamily="34" charset="0"/>
              <a:buChar char="•"/>
            </a:pPr>
            <a:r>
              <a:rPr lang="en-US" b="1" dirty="0">
                <a:solidFill>
                  <a:srgbClr val="0000FF"/>
                </a:solidFill>
              </a:rPr>
              <a:t>Lower costs</a:t>
            </a:r>
            <a:r>
              <a:rPr lang="en-US" dirty="0"/>
              <a:t> due to higher quality and more technologically advanced machinery operating in larger factories. </a:t>
            </a:r>
          </a:p>
          <a:p>
            <a:pPr marL="285750" lvl="0" indent="-285750" hangingPunct="0">
              <a:buFont typeface="Arial" pitchFamily="34" charset="0"/>
              <a:buChar char="•"/>
            </a:pPr>
            <a:r>
              <a:rPr lang="en-US" b="1" dirty="0">
                <a:solidFill>
                  <a:srgbClr val="0000FF"/>
                </a:solidFill>
              </a:rPr>
              <a:t>Lower average shipping and transportation costs </a:t>
            </a:r>
            <a:r>
              <a:rPr lang="en-US" dirty="0"/>
              <a:t>as the firm produces and ships larger quantities of toys to the market when operating four factories than when operating only one.</a:t>
            </a:r>
          </a:p>
          <a:p>
            <a:pPr marL="285750" lvl="0" indent="-285750" hangingPunct="0">
              <a:buFont typeface="Arial" pitchFamily="34" charset="0"/>
              <a:buChar char="•"/>
            </a:pPr>
            <a:r>
              <a:rPr lang="en-US" b="1" dirty="0">
                <a:solidFill>
                  <a:srgbClr val="0000FF"/>
                </a:solidFill>
              </a:rPr>
              <a:t>More favorable interest rates </a:t>
            </a:r>
            <a:r>
              <a:rPr lang="en-US" dirty="0"/>
              <a:t>from banks for new capital as the firm becomes larger and therefore more "credit worthy".</a:t>
            </a:r>
          </a:p>
          <a:p>
            <a:pPr marL="285750" lvl="0" indent="-285750" hangingPunct="0">
              <a:buFont typeface="Arial" pitchFamily="34" charset="0"/>
              <a:buChar char="•"/>
            </a:pPr>
            <a:r>
              <a:rPr lang="en-US" b="1" dirty="0">
                <a:solidFill>
                  <a:srgbClr val="0000FF"/>
                </a:solidFill>
              </a:rPr>
              <a:t>More bargaining power with labor unions </a:t>
            </a:r>
            <a:r>
              <a:rPr lang="en-US" dirty="0"/>
              <a:t>for lower wages as the firm employers larger numbers of factory workers.</a:t>
            </a:r>
          </a:p>
          <a:p>
            <a:pPr marL="285750" lvl="0" indent="-285750" hangingPunct="0">
              <a:buFont typeface="Arial" pitchFamily="34" charset="0"/>
              <a:buChar char="•"/>
            </a:pPr>
            <a:r>
              <a:rPr lang="en-US" b="1" dirty="0">
                <a:solidFill>
                  <a:srgbClr val="0000FF"/>
                </a:solidFill>
              </a:rPr>
              <a:t>Improved manufacturing techniques </a:t>
            </a:r>
            <a:r>
              <a:rPr lang="en-US" dirty="0"/>
              <a:t>and more highly specialized labor, capital and managerial expertise. </a:t>
            </a:r>
            <a:endParaRPr lang="en-US" sz="1600" b="1" dirty="0">
              <a:solidFill>
                <a:srgbClr val="000000"/>
              </a:solidFill>
              <a:cs typeface="Arial" pitchFamily="34" charset="0"/>
            </a:endParaRPr>
          </a:p>
          <a:p>
            <a:pPr lvl="0" hangingPunct="0"/>
            <a:r>
              <a:rPr lang="en-US" b="1" dirty="0" smtClean="0">
                <a:solidFill>
                  <a:srgbClr val="FF0000"/>
                </a:solidFill>
                <a:cs typeface="Arial" pitchFamily="34" charset="0"/>
              </a:rPr>
              <a:t>Diseconomies of scale: </a:t>
            </a:r>
            <a:r>
              <a:rPr lang="en-US" i="1" dirty="0" smtClean="0">
                <a:solidFill>
                  <a:srgbClr val="FF0000"/>
                </a:solidFill>
                <a:cs typeface="Arial" pitchFamily="34" charset="0"/>
              </a:rPr>
              <a:t>When a firm becomes to big to manage efficiently, it becomes less efficient and average costs rise, making the firm less and less competitive. The best thing a firm experiencing diseconomies of scale can do is reduce its size or break into smaller firms.</a:t>
            </a:r>
            <a:r>
              <a:rPr lang="en-US" b="1" dirty="0" smtClean="0">
                <a:solidFill>
                  <a:srgbClr val="FF0000"/>
                </a:solidFill>
                <a:cs typeface="Arial" pitchFamily="34" charset="0"/>
              </a:rPr>
              <a:t> </a:t>
            </a:r>
            <a:endParaRPr lang="en-US" sz="2000" b="1" dirty="0">
              <a:solidFill>
                <a:srgbClr val="FF0000"/>
              </a:solidFill>
            </a:endParaRPr>
          </a:p>
        </p:txBody>
      </p:sp>
      <p:sp>
        <p:nvSpPr>
          <p:cNvPr id="11" name="TextBox 10"/>
          <p:cNvSpPr txBox="1"/>
          <p:nvPr/>
        </p:nvSpPr>
        <p:spPr>
          <a:xfrm>
            <a:off x="5181600" y="190500"/>
            <a:ext cx="2578100" cy="307777"/>
          </a:xfrm>
          <a:prstGeom prst="rect">
            <a:avLst/>
          </a:prstGeom>
          <a:noFill/>
        </p:spPr>
        <p:txBody>
          <a:bodyPr vert="horz" wrap="square" rtlCol="0">
            <a:spAutoFit/>
          </a:bodyPr>
          <a:lstStyle/>
          <a:p>
            <a:pPr algn="ctr"/>
            <a:r>
              <a:rPr lang="en-US" sz="1400" i="1" dirty="0" smtClean="0">
                <a:latin typeface="Lucida Sans - 16"/>
              </a:rPr>
              <a:t>Long-run Costs of Production</a:t>
            </a:r>
            <a:endParaRPr lang="en-US" sz="1400" i="1" dirty="0">
              <a:latin typeface="Lucida Sans - 16"/>
            </a:endParaRPr>
          </a:p>
        </p:txBody>
      </p:sp>
    </p:spTree>
    <p:extLst>
      <p:ext uri="{BB962C8B-B14F-4D97-AF65-F5344CB8AC3E}">
        <p14:creationId xmlns:p14="http://schemas.microsoft.com/office/powerpoint/2010/main" val="102820466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 name="Group 11"/>
          <p:cNvGrpSpPr/>
          <p:nvPr/>
        </p:nvGrpSpPr>
        <p:grpSpPr>
          <a:xfrm>
            <a:off x="0" y="0"/>
            <a:ext cx="9144000" cy="697260"/>
            <a:chOff x="0" y="0"/>
            <a:chExt cx="9144000" cy="836712"/>
          </a:xfrm>
        </p:grpSpPr>
        <p:sp>
          <p:nvSpPr>
            <p:cNvPr id="51" name="Rectangle 50"/>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2"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1.5.1 Costs</a:t>
              </a: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 </a:t>
              </a:r>
              <a:r>
                <a:rPr lang="en-US" dirty="0" smtClean="0">
                  <a:solidFill>
                    <a:schemeClr val="bg1">
                      <a:lumMod val="50000"/>
                    </a:schemeClr>
                  </a:solidFill>
                  <a:effectLst>
                    <a:outerShdw blurRad="50800" dist="38100" dir="2700000" algn="tl" rotWithShape="0">
                      <a:srgbClr val="000000">
                        <a:alpha val="43000"/>
                      </a:srgbClr>
                    </a:outerShdw>
                  </a:effectLst>
                  <a:latin typeface="Gill Sans"/>
                </a:rPr>
                <a:t>of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Production</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53" name="Content Placeholder 28" descr="WW badge.jpg"/>
            <p:cNvPicPr>
              <a:picLocks noChangeAspect="1"/>
            </p:cNvPicPr>
            <p:nvPr/>
          </p:nvPicPr>
          <p:blipFill>
            <a:blip r:embed="rId3"/>
            <a:stretch>
              <a:fillRect/>
            </a:stretch>
          </p:blipFill>
          <p:spPr>
            <a:xfrm>
              <a:off x="7740352" y="116632"/>
              <a:ext cx="1192088" cy="524519"/>
            </a:xfrm>
            <a:prstGeom prst="rect">
              <a:avLst/>
            </a:prstGeom>
          </p:spPr>
        </p:pic>
      </p:grpSp>
      <p:sp>
        <p:nvSpPr>
          <p:cNvPr id="11" name="TextBox 10"/>
          <p:cNvSpPr txBox="1"/>
          <p:nvPr/>
        </p:nvSpPr>
        <p:spPr>
          <a:xfrm>
            <a:off x="5181600" y="190500"/>
            <a:ext cx="2578100" cy="307777"/>
          </a:xfrm>
          <a:prstGeom prst="rect">
            <a:avLst/>
          </a:prstGeom>
          <a:noFill/>
        </p:spPr>
        <p:txBody>
          <a:bodyPr vert="horz" wrap="square" rtlCol="0">
            <a:spAutoFit/>
          </a:bodyPr>
          <a:lstStyle/>
          <a:p>
            <a:pPr algn="ctr"/>
            <a:r>
              <a:rPr lang="en-US" sz="1400" i="1" dirty="0" smtClean="0">
                <a:latin typeface="Lucida Sans - 16"/>
              </a:rPr>
              <a:t>Long-run Costs of Production</a:t>
            </a:r>
            <a:endParaRPr lang="en-US" sz="1400" i="1" dirty="0">
              <a:latin typeface="Lucida Sans - 16"/>
            </a:endParaRPr>
          </a:p>
        </p:txBody>
      </p:sp>
      <p:sp>
        <p:nvSpPr>
          <p:cNvPr id="2" name="Rectangle 1"/>
          <p:cNvSpPr/>
          <p:nvPr/>
        </p:nvSpPr>
        <p:spPr>
          <a:xfrm>
            <a:off x="2286000" y="5030569"/>
            <a:ext cx="4572000" cy="646331"/>
          </a:xfrm>
          <a:prstGeom prst="rect">
            <a:avLst/>
          </a:prstGeom>
        </p:spPr>
        <p:txBody>
          <a:bodyPr>
            <a:spAutoFit/>
          </a:bodyPr>
          <a:lstStyle/>
          <a:p>
            <a:pPr algn="ctr" fontAlgn="base"/>
            <a:r>
              <a:rPr lang="en-US" b="1" cap="all" dirty="0">
                <a:hlinkClick r:id="rId4" tooltip="Long-run Average Total Cost and Economies of Scale"/>
              </a:rPr>
              <a:t>LONG-RUN AVERAGE TOTAL COST AND ECONOMIES OF SCALE</a:t>
            </a:r>
            <a:endParaRPr lang="en-US" b="1" cap="all" dirty="0"/>
          </a:p>
        </p:txBody>
      </p:sp>
      <p:pic>
        <p:nvPicPr>
          <p:cNvPr id="3" name="68-vmWJQqlo?version=3&amp;hl=en_US&amp;rel=0"/>
          <p:cNvPicPr>
            <a:picLocks noRot="1" noChangeAspect="1"/>
          </p:cNvPicPr>
          <p:nvPr>
            <a:videoFile r:link="rId1"/>
          </p:nvPr>
        </p:nvPicPr>
        <p:blipFill>
          <a:blip r:embed="rId5"/>
          <a:stretch>
            <a:fillRect/>
          </a:stretch>
        </p:blipFill>
        <p:spPr>
          <a:xfrm>
            <a:off x="0" y="723900"/>
            <a:ext cx="9144000" cy="4286250"/>
          </a:xfrm>
          <a:prstGeom prst="rect">
            <a:avLst/>
          </a:prstGeom>
        </p:spPr>
      </p:pic>
    </p:spTree>
    <p:extLst>
      <p:ext uri="{BB962C8B-B14F-4D97-AF65-F5344CB8AC3E}">
        <p14:creationId xmlns:p14="http://schemas.microsoft.com/office/powerpoint/2010/main" val="14060744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 name="Group 11"/>
          <p:cNvGrpSpPr/>
          <p:nvPr/>
        </p:nvGrpSpPr>
        <p:grpSpPr>
          <a:xfrm>
            <a:off x="0" y="0"/>
            <a:ext cx="9144000" cy="697260"/>
            <a:chOff x="0" y="0"/>
            <a:chExt cx="9144000" cy="836712"/>
          </a:xfrm>
        </p:grpSpPr>
        <p:sp>
          <p:nvSpPr>
            <p:cNvPr id="51" name="Rectangle 50"/>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2"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1.5.1 Costs</a:t>
              </a: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 </a:t>
              </a:r>
              <a:r>
                <a:rPr lang="en-US" dirty="0" smtClean="0">
                  <a:solidFill>
                    <a:schemeClr val="bg1">
                      <a:lumMod val="50000"/>
                    </a:schemeClr>
                  </a:solidFill>
                  <a:effectLst>
                    <a:outerShdw blurRad="50800" dist="38100" dir="2700000" algn="tl" rotWithShape="0">
                      <a:srgbClr val="000000">
                        <a:alpha val="43000"/>
                      </a:srgbClr>
                    </a:outerShdw>
                  </a:effectLst>
                  <a:latin typeface="Gill Sans"/>
                </a:rPr>
                <a:t>of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Production</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53"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56" name="TextBox 55"/>
          <p:cNvSpPr txBox="1"/>
          <p:nvPr/>
        </p:nvSpPr>
        <p:spPr>
          <a:xfrm>
            <a:off x="0" y="723900"/>
            <a:ext cx="9144000" cy="4955203"/>
          </a:xfrm>
          <a:prstGeom prst="rect">
            <a:avLst/>
          </a:prstGeom>
          <a:noFill/>
        </p:spPr>
        <p:txBody>
          <a:bodyPr wrap="square" rtlCol="0">
            <a:spAutoFit/>
          </a:bodyPr>
          <a:lstStyle/>
          <a:p>
            <a:r>
              <a:rPr lang="en-US" sz="2400" dirty="0" smtClean="0">
                <a:solidFill>
                  <a:srgbClr val="FF0000"/>
                </a:solidFill>
              </a:rPr>
              <a:t>Revenues</a:t>
            </a:r>
          </a:p>
          <a:p>
            <a:r>
              <a:rPr lang="en-US" dirty="0" smtClean="0">
                <a:solidFill>
                  <a:schemeClr val="tx1">
                    <a:lumMod val="75000"/>
                    <a:lumOff val="25000"/>
                  </a:schemeClr>
                </a:solidFill>
              </a:rPr>
              <a:t>Costs are only half the calculation a firm must make when determining its level of economic profits. A firm must also consider its revenues.</a:t>
            </a:r>
          </a:p>
          <a:p>
            <a:endParaRPr lang="en-US" b="1" dirty="0" smtClean="0">
              <a:solidFill>
                <a:schemeClr val="tx1">
                  <a:lumMod val="75000"/>
                  <a:lumOff val="25000"/>
                </a:schemeClr>
              </a:solidFill>
            </a:endParaRPr>
          </a:p>
          <a:p>
            <a:r>
              <a:rPr lang="en-US" b="1" dirty="0" smtClean="0">
                <a:solidFill>
                  <a:srgbClr val="0000FF"/>
                </a:solidFill>
              </a:rPr>
              <a:t>Revenues are the income the firm earns from the sale of its good. </a:t>
            </a:r>
            <a:endParaRPr lang="en-US" b="1" dirty="0">
              <a:solidFill>
                <a:srgbClr val="0000FF"/>
              </a:solidFill>
            </a:endParaRPr>
          </a:p>
          <a:p>
            <a:pPr marL="285750" indent="-285750">
              <a:buFont typeface="Arial" pitchFamily="34" charset="0"/>
              <a:buChar char="•"/>
            </a:pPr>
            <a:r>
              <a:rPr lang="en-US" b="1" dirty="0" smtClean="0">
                <a:solidFill>
                  <a:schemeClr val="tx1">
                    <a:lumMod val="75000"/>
                    <a:lumOff val="25000"/>
                  </a:schemeClr>
                </a:solidFill>
              </a:rPr>
              <a:t>Total Revenue = </a:t>
            </a:r>
            <a:r>
              <a:rPr lang="en-US" dirty="0" smtClean="0">
                <a:solidFill>
                  <a:schemeClr val="tx1">
                    <a:lumMod val="75000"/>
                    <a:lumOff val="25000"/>
                  </a:schemeClr>
                </a:solidFill>
              </a:rPr>
              <a:t>the price the good is selling for X the quantity sold</a:t>
            </a:r>
          </a:p>
          <a:p>
            <a:pPr marL="285750" indent="-285750">
              <a:buFont typeface="Arial" pitchFamily="34" charset="0"/>
              <a:buChar char="•"/>
            </a:pPr>
            <a:r>
              <a:rPr lang="en-US" b="1" dirty="0" smtClean="0">
                <a:solidFill>
                  <a:schemeClr val="tx1">
                    <a:lumMod val="75000"/>
                    <a:lumOff val="25000"/>
                  </a:schemeClr>
                </a:solidFill>
              </a:rPr>
              <a:t>Average Revenue = </a:t>
            </a:r>
            <a:r>
              <a:rPr lang="en-US" dirty="0" smtClean="0">
                <a:solidFill>
                  <a:schemeClr val="tx1">
                    <a:lumMod val="75000"/>
                    <a:lumOff val="25000"/>
                  </a:schemeClr>
                </a:solidFill>
              </a:rPr>
              <a:t>The firm’s total revenue divided by the quantity sold, or simply the price of the good</a:t>
            </a:r>
          </a:p>
          <a:p>
            <a:pPr marL="285750" indent="-285750">
              <a:buFont typeface="Arial" pitchFamily="34" charset="0"/>
              <a:buChar char="•"/>
            </a:pPr>
            <a:r>
              <a:rPr lang="en-US" b="1" dirty="0" smtClean="0">
                <a:solidFill>
                  <a:schemeClr val="tx1">
                    <a:lumMod val="75000"/>
                    <a:lumOff val="25000"/>
                  </a:schemeClr>
                </a:solidFill>
              </a:rPr>
              <a:t>Marginal Revenue = </a:t>
            </a:r>
            <a:r>
              <a:rPr lang="en-US" dirty="0" smtClean="0">
                <a:solidFill>
                  <a:schemeClr val="tx1">
                    <a:lumMod val="75000"/>
                    <a:lumOff val="25000"/>
                  </a:schemeClr>
                </a:solidFill>
              </a:rPr>
              <a:t>the change in total revenue resulting from an increase in output of one unit</a:t>
            </a:r>
          </a:p>
          <a:p>
            <a:endParaRPr lang="en-US" dirty="0">
              <a:solidFill>
                <a:srgbClr val="FF0000"/>
              </a:solidFill>
            </a:endParaRPr>
          </a:p>
          <a:p>
            <a:r>
              <a:rPr lang="en-US" b="1" dirty="0" smtClean="0">
                <a:solidFill>
                  <a:srgbClr val="0000FF"/>
                </a:solidFill>
              </a:rPr>
              <a:t>Market Structure and Price Determination:</a:t>
            </a:r>
          </a:p>
          <a:p>
            <a:pPr marL="285750" indent="-285750">
              <a:buFont typeface="Arial" pitchFamily="34" charset="0"/>
              <a:buChar char="•"/>
            </a:pPr>
            <a:r>
              <a:rPr lang="en-US" dirty="0" smtClean="0"/>
              <a:t>For some firms, the price it can sell additional units of output for never changes. These firms are known as “price-takers”, and sell their output in highly competitive markets</a:t>
            </a:r>
            <a:endParaRPr lang="en-US" dirty="0"/>
          </a:p>
          <a:p>
            <a:pPr marL="285750" indent="-285750">
              <a:buFont typeface="Arial" pitchFamily="34" charset="0"/>
              <a:buChar char="•"/>
            </a:pPr>
            <a:r>
              <a:rPr lang="en-US" dirty="0" smtClean="0"/>
              <a:t>For other firms, the price must be lowered to sell additional units of output. These firms are known as “price-makers” and have significant market power, selling their products in markets with less competition.</a:t>
            </a:r>
          </a:p>
        </p:txBody>
      </p:sp>
      <p:sp>
        <p:nvSpPr>
          <p:cNvPr id="8" name="TextBox 7"/>
          <p:cNvSpPr txBox="1"/>
          <p:nvPr/>
        </p:nvSpPr>
        <p:spPr>
          <a:xfrm>
            <a:off x="5181600" y="190500"/>
            <a:ext cx="2578100" cy="307777"/>
          </a:xfrm>
          <a:prstGeom prst="rect">
            <a:avLst/>
          </a:prstGeom>
          <a:noFill/>
        </p:spPr>
        <p:txBody>
          <a:bodyPr vert="horz" wrap="square" rtlCol="0">
            <a:spAutoFit/>
          </a:bodyPr>
          <a:lstStyle/>
          <a:p>
            <a:pPr algn="ctr"/>
            <a:r>
              <a:rPr lang="en-US" sz="1400" i="1" dirty="0" smtClean="0">
                <a:latin typeface="Lucida Sans - 16"/>
              </a:rPr>
              <a:t>Revenues</a:t>
            </a:r>
            <a:endParaRPr lang="en-US" sz="1400" i="1" dirty="0">
              <a:latin typeface="Lucida Sans - 16"/>
            </a:endParaRPr>
          </a:p>
        </p:txBody>
      </p:sp>
    </p:spTree>
    <p:extLst>
      <p:ext uri="{BB962C8B-B14F-4D97-AF65-F5344CB8AC3E}">
        <p14:creationId xmlns:p14="http://schemas.microsoft.com/office/powerpoint/2010/main" val="113060647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 name="Group 11"/>
          <p:cNvGrpSpPr/>
          <p:nvPr/>
        </p:nvGrpSpPr>
        <p:grpSpPr>
          <a:xfrm>
            <a:off x="0" y="0"/>
            <a:ext cx="9144000" cy="697260"/>
            <a:chOff x="0" y="0"/>
            <a:chExt cx="9144000" cy="836712"/>
          </a:xfrm>
        </p:grpSpPr>
        <p:sp>
          <p:nvSpPr>
            <p:cNvPr id="51" name="Rectangle 50"/>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2"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1.5.1 Costs</a:t>
              </a: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 </a:t>
              </a:r>
              <a:r>
                <a:rPr lang="en-US" dirty="0" smtClean="0">
                  <a:solidFill>
                    <a:schemeClr val="bg1">
                      <a:lumMod val="50000"/>
                    </a:schemeClr>
                  </a:solidFill>
                  <a:effectLst>
                    <a:outerShdw blurRad="50800" dist="38100" dir="2700000" algn="tl" rotWithShape="0">
                      <a:srgbClr val="000000">
                        <a:alpha val="43000"/>
                      </a:srgbClr>
                    </a:outerShdw>
                  </a:effectLst>
                  <a:latin typeface="Gill Sans"/>
                </a:rPr>
                <a:t>of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Production</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53"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56" name="TextBox 55"/>
          <p:cNvSpPr txBox="1"/>
          <p:nvPr/>
        </p:nvSpPr>
        <p:spPr>
          <a:xfrm>
            <a:off x="0" y="723900"/>
            <a:ext cx="9144000" cy="2246769"/>
          </a:xfrm>
          <a:prstGeom prst="rect">
            <a:avLst/>
          </a:prstGeom>
          <a:noFill/>
        </p:spPr>
        <p:txBody>
          <a:bodyPr wrap="square" rtlCol="0">
            <a:spAutoFit/>
          </a:bodyPr>
          <a:lstStyle/>
          <a:p>
            <a:r>
              <a:rPr lang="en-US" sz="2400" dirty="0" smtClean="0">
                <a:solidFill>
                  <a:srgbClr val="FF0000"/>
                </a:solidFill>
              </a:rPr>
              <a:t>Revenues for a Perfect Competitor</a:t>
            </a:r>
          </a:p>
          <a:p>
            <a:r>
              <a:rPr lang="en-US" dirty="0" smtClean="0">
                <a:solidFill>
                  <a:schemeClr val="tx1">
                    <a:lumMod val="75000"/>
                    <a:lumOff val="25000"/>
                  </a:schemeClr>
                </a:solidFill>
              </a:rPr>
              <a:t>A firm selling it product in a perfectly competitive market is a “price-taker”. This means the firm can sell as much output as it wants at the equilibrium price determined by the market. </a:t>
            </a:r>
          </a:p>
          <a:p>
            <a:pPr marL="285750" indent="-285750">
              <a:buFont typeface="Arial" pitchFamily="34" charset="0"/>
              <a:buChar char="•"/>
            </a:pPr>
            <a:r>
              <a:rPr lang="en-US" sz="1600" dirty="0" smtClean="0">
                <a:solidFill>
                  <a:schemeClr val="tx1">
                    <a:lumMod val="75000"/>
                    <a:lumOff val="25000"/>
                  </a:schemeClr>
                </a:solidFill>
              </a:rPr>
              <a:t>The marginal revenue the firm faces, therefore, is equal to the price determined in the market.</a:t>
            </a:r>
          </a:p>
          <a:p>
            <a:pPr marL="285750" indent="-285750">
              <a:buFont typeface="Arial" pitchFamily="34" charset="0"/>
              <a:buChar char="•"/>
            </a:pPr>
            <a:r>
              <a:rPr lang="en-US" sz="1600" dirty="0" smtClean="0">
                <a:solidFill>
                  <a:schemeClr val="tx1">
                    <a:lumMod val="75000"/>
                    <a:lumOff val="25000"/>
                  </a:schemeClr>
                </a:solidFill>
              </a:rPr>
              <a:t>The average revenue is also the price in the market. </a:t>
            </a:r>
          </a:p>
          <a:p>
            <a:pPr marL="285750" indent="-285750">
              <a:buFont typeface="Arial" pitchFamily="34" charset="0"/>
              <a:buChar char="•"/>
            </a:pPr>
            <a:r>
              <a:rPr lang="en-US" sz="1600" dirty="0" smtClean="0">
                <a:solidFill>
                  <a:schemeClr val="tx1">
                    <a:lumMod val="75000"/>
                    <a:lumOff val="25000"/>
                  </a:schemeClr>
                </a:solidFill>
              </a:rPr>
              <a:t>The MR=AR=P line for a perfectly competitive firm also represents the demand for the individual firm’s product. Because a perfectly competitive seller is one of hundreds of firms selling an identical product, the firm cannot raise its price above that determined by the market.</a:t>
            </a:r>
            <a:endParaRPr lang="en-US" sz="1600" dirty="0" smtClean="0"/>
          </a:p>
        </p:txBody>
      </p:sp>
      <p:pic>
        <p:nvPicPr>
          <p:cNvPr id="8" name="Picture 7"/>
          <p:cNvPicPr/>
          <p:nvPr/>
        </p:nvPicPr>
        <p:blipFill>
          <a:blip r:embed="rId3"/>
          <a:stretch>
            <a:fillRect/>
          </a:stretch>
        </p:blipFill>
        <p:spPr>
          <a:xfrm>
            <a:off x="2895600" y="2970669"/>
            <a:ext cx="6156678" cy="2706232"/>
          </a:xfrm>
          <a:prstGeom prst="rect">
            <a:avLst/>
          </a:prstGeom>
          <a:solidFill>
            <a:srgbClr val="FFFFFF"/>
          </a:solidFill>
          <a:ln>
            <a:noFill/>
            <a:prstDash/>
          </a:ln>
        </p:spPr>
      </p:pic>
      <p:sp>
        <p:nvSpPr>
          <p:cNvPr id="2" name="TextBox 1"/>
          <p:cNvSpPr txBox="1"/>
          <p:nvPr/>
        </p:nvSpPr>
        <p:spPr>
          <a:xfrm>
            <a:off x="0" y="3015377"/>
            <a:ext cx="3124200" cy="2585323"/>
          </a:xfrm>
          <a:prstGeom prst="rect">
            <a:avLst/>
          </a:prstGeom>
          <a:noFill/>
        </p:spPr>
        <p:txBody>
          <a:bodyPr wrap="square" rtlCol="0">
            <a:spAutoFit/>
          </a:bodyPr>
          <a:lstStyle/>
          <a:p>
            <a:r>
              <a:rPr lang="en-US" b="1" dirty="0" smtClean="0">
                <a:solidFill>
                  <a:srgbClr val="0000FF"/>
                </a:solidFill>
              </a:rPr>
              <a:t>Demand for the perfectly competitive firm’s output: </a:t>
            </a:r>
          </a:p>
          <a:p>
            <a:pPr marL="285750" indent="-285750">
              <a:buFont typeface="Arial" pitchFamily="34" charset="0"/>
              <a:buChar char="•"/>
            </a:pPr>
            <a:r>
              <a:rPr lang="en-US" dirty="0" smtClean="0"/>
              <a:t>Demand is perfectly elastic</a:t>
            </a:r>
          </a:p>
          <a:p>
            <a:pPr marL="285750" indent="-285750">
              <a:buFont typeface="Arial" pitchFamily="34" charset="0"/>
              <a:buChar char="•"/>
            </a:pPr>
            <a:r>
              <a:rPr lang="en-US" dirty="0" smtClean="0"/>
              <a:t>The firm has no price-making power.</a:t>
            </a:r>
          </a:p>
          <a:p>
            <a:pPr marL="285750" indent="-285750">
              <a:buFont typeface="Arial" pitchFamily="34" charset="0"/>
              <a:buChar char="•"/>
            </a:pPr>
            <a:r>
              <a:rPr lang="en-US" dirty="0" smtClean="0"/>
              <a:t>The price in the market equals the firm’s marginal revenue and average revenue</a:t>
            </a:r>
            <a:endParaRPr lang="en-US" dirty="0"/>
          </a:p>
        </p:txBody>
      </p:sp>
      <p:sp>
        <p:nvSpPr>
          <p:cNvPr id="11" name="TextBox 10"/>
          <p:cNvSpPr txBox="1"/>
          <p:nvPr/>
        </p:nvSpPr>
        <p:spPr>
          <a:xfrm>
            <a:off x="5181600" y="190500"/>
            <a:ext cx="2578100" cy="307777"/>
          </a:xfrm>
          <a:prstGeom prst="rect">
            <a:avLst/>
          </a:prstGeom>
          <a:noFill/>
        </p:spPr>
        <p:txBody>
          <a:bodyPr vert="horz" wrap="square" rtlCol="0">
            <a:spAutoFit/>
          </a:bodyPr>
          <a:lstStyle/>
          <a:p>
            <a:pPr algn="ctr"/>
            <a:r>
              <a:rPr lang="en-US" sz="1400" i="1" dirty="0" smtClean="0">
                <a:latin typeface="Lucida Sans - 16"/>
              </a:rPr>
              <a:t>Revenues</a:t>
            </a:r>
            <a:endParaRPr lang="en-US" sz="1400" i="1" dirty="0">
              <a:latin typeface="Lucida Sans - 16"/>
            </a:endParaRPr>
          </a:p>
        </p:txBody>
      </p:sp>
    </p:spTree>
    <p:extLst>
      <p:ext uri="{BB962C8B-B14F-4D97-AF65-F5344CB8AC3E}">
        <p14:creationId xmlns:p14="http://schemas.microsoft.com/office/powerpoint/2010/main" val="244001052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 name="Group 11"/>
          <p:cNvGrpSpPr/>
          <p:nvPr/>
        </p:nvGrpSpPr>
        <p:grpSpPr>
          <a:xfrm>
            <a:off x="0" y="0"/>
            <a:ext cx="9144000" cy="697260"/>
            <a:chOff x="0" y="0"/>
            <a:chExt cx="9144000" cy="836712"/>
          </a:xfrm>
        </p:grpSpPr>
        <p:sp>
          <p:nvSpPr>
            <p:cNvPr id="51" name="Rectangle 50"/>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2"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1.5.1 Costs</a:t>
              </a: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 </a:t>
              </a:r>
              <a:r>
                <a:rPr lang="en-US" dirty="0" smtClean="0">
                  <a:solidFill>
                    <a:schemeClr val="bg1">
                      <a:lumMod val="50000"/>
                    </a:schemeClr>
                  </a:solidFill>
                  <a:effectLst>
                    <a:outerShdw blurRad="50800" dist="38100" dir="2700000" algn="tl" rotWithShape="0">
                      <a:srgbClr val="000000">
                        <a:alpha val="43000"/>
                      </a:srgbClr>
                    </a:outerShdw>
                  </a:effectLst>
                  <a:latin typeface="Gill Sans"/>
                </a:rPr>
                <a:t>of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Production</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53"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56" name="TextBox 55"/>
          <p:cNvSpPr txBox="1"/>
          <p:nvPr/>
        </p:nvSpPr>
        <p:spPr>
          <a:xfrm>
            <a:off x="0" y="723900"/>
            <a:ext cx="9144000" cy="2246769"/>
          </a:xfrm>
          <a:prstGeom prst="rect">
            <a:avLst/>
          </a:prstGeom>
          <a:noFill/>
        </p:spPr>
        <p:txBody>
          <a:bodyPr wrap="square" rtlCol="0">
            <a:spAutoFit/>
          </a:bodyPr>
          <a:lstStyle/>
          <a:p>
            <a:r>
              <a:rPr lang="en-US" sz="2400" dirty="0" smtClean="0">
                <a:solidFill>
                  <a:srgbClr val="FF0000"/>
                </a:solidFill>
              </a:rPr>
              <a:t>Revenues for an Imperfect Competitor</a:t>
            </a:r>
          </a:p>
          <a:p>
            <a:r>
              <a:rPr lang="en-US" dirty="0" smtClean="0">
                <a:solidFill>
                  <a:schemeClr val="tx1">
                    <a:lumMod val="75000"/>
                    <a:lumOff val="25000"/>
                  </a:schemeClr>
                </a:solidFill>
              </a:rPr>
              <a:t>A firm with a large share of the total sales in a particular market is a “price-maker”, because to sell more output, it must lower its prices. For this reason…</a:t>
            </a:r>
          </a:p>
          <a:p>
            <a:pPr marL="285750" indent="-285750">
              <a:buFont typeface="Arial" pitchFamily="34" charset="0"/>
              <a:buChar char="•"/>
            </a:pPr>
            <a:r>
              <a:rPr lang="en-US" sz="1600" dirty="0" smtClean="0">
                <a:solidFill>
                  <a:schemeClr val="tx1">
                    <a:lumMod val="75000"/>
                    <a:lumOff val="25000"/>
                  </a:schemeClr>
                </a:solidFill>
              </a:rPr>
              <a:t>The marginal revenue the firm faces is less than the price at each level of output. </a:t>
            </a:r>
          </a:p>
          <a:p>
            <a:pPr marL="285750" indent="-285750">
              <a:buFont typeface="Arial" pitchFamily="34" charset="0"/>
              <a:buChar char="•"/>
            </a:pPr>
            <a:r>
              <a:rPr lang="en-US" sz="1600" dirty="0" smtClean="0">
                <a:solidFill>
                  <a:schemeClr val="tx1">
                    <a:lumMod val="75000"/>
                    <a:lumOff val="25000"/>
                  </a:schemeClr>
                </a:solidFill>
              </a:rPr>
              <a:t>The average revenue is also the price in the market. </a:t>
            </a:r>
          </a:p>
          <a:p>
            <a:pPr marL="285750" indent="-285750">
              <a:buFont typeface="Arial" pitchFamily="34" charset="0"/>
              <a:buChar char="•"/>
            </a:pPr>
            <a:r>
              <a:rPr lang="en-US" sz="1600" dirty="0" smtClean="0">
                <a:solidFill>
                  <a:schemeClr val="tx1">
                    <a:lumMod val="75000"/>
                    <a:lumOff val="25000"/>
                  </a:schemeClr>
                </a:solidFill>
              </a:rPr>
              <a:t>Because a firm with market power is selling a unique or differentiated product, it faces a downward sloping demand curve. </a:t>
            </a:r>
            <a:r>
              <a:rPr lang="en-US" sz="1600" b="1" dirty="0" smtClean="0">
                <a:solidFill>
                  <a:schemeClr val="tx1">
                    <a:lumMod val="75000"/>
                    <a:lumOff val="25000"/>
                  </a:schemeClr>
                </a:solidFill>
              </a:rPr>
              <a:t>Consider the data in the table below, which shows the price, total revenue and marginal revenue for an imperfectly competitive firm:</a:t>
            </a:r>
            <a:endParaRPr lang="en-US" sz="1600" b="1" dirty="0" smtClean="0"/>
          </a:p>
        </p:txBody>
      </p:sp>
      <p:graphicFrame>
        <p:nvGraphicFramePr>
          <p:cNvPr id="3" name="Table 2"/>
          <p:cNvGraphicFramePr>
            <a:graphicFrameLocks noGrp="1"/>
          </p:cNvGraphicFramePr>
          <p:nvPr>
            <p:extLst>
              <p:ext uri="{D42A27DB-BD31-4B8C-83A1-F6EECF244321}">
                <p14:modId xmlns:p14="http://schemas.microsoft.com/office/powerpoint/2010/main" val="3864811544"/>
              </p:ext>
            </p:extLst>
          </p:nvPr>
        </p:nvGraphicFramePr>
        <p:xfrm>
          <a:off x="0" y="2933700"/>
          <a:ext cx="9108504" cy="2714379"/>
        </p:xfrm>
        <a:graphic>
          <a:graphicData uri="http://schemas.openxmlformats.org/drawingml/2006/table">
            <a:tbl>
              <a:tblPr>
                <a:tableStyleId>{9DCAF9ED-07DC-4A11-8D7F-57B35C25682E}</a:tableStyleId>
              </a:tblPr>
              <a:tblGrid>
                <a:gridCol w="2277126"/>
                <a:gridCol w="2277126"/>
                <a:gridCol w="2277126"/>
                <a:gridCol w="2277126"/>
              </a:tblGrid>
              <a:tr h="279789">
                <a:tc>
                  <a:txBody>
                    <a:bodyPr/>
                    <a:lstStyle/>
                    <a:p>
                      <a:pPr marL="57150" marR="57150" algn="ctr" hangingPunct="0">
                        <a:spcBef>
                          <a:spcPts val="450"/>
                        </a:spcBef>
                        <a:spcAft>
                          <a:spcPts val="450"/>
                        </a:spcAft>
                      </a:pPr>
                      <a:r>
                        <a:rPr lang="en-US" sz="1400" b="1" kern="150" dirty="0">
                          <a:solidFill>
                            <a:schemeClr val="bg1"/>
                          </a:solidFill>
                          <a:effectLst/>
                        </a:rPr>
                        <a:t>Quantity of </a:t>
                      </a:r>
                      <a:r>
                        <a:rPr lang="en-US" sz="1400" b="1" kern="150" baseline="0" dirty="0" smtClean="0">
                          <a:solidFill>
                            <a:schemeClr val="bg1"/>
                          </a:solidFill>
                          <a:effectLst/>
                        </a:rPr>
                        <a:t> </a:t>
                      </a:r>
                      <a:r>
                        <a:rPr lang="en-US" sz="1400" b="1" kern="150" dirty="0" smtClean="0">
                          <a:solidFill>
                            <a:schemeClr val="bg1"/>
                          </a:solidFill>
                          <a:effectLst/>
                        </a:rPr>
                        <a:t>output</a:t>
                      </a:r>
                      <a:r>
                        <a:rPr lang="en-US" sz="1400" b="1" kern="150" dirty="0">
                          <a:solidFill>
                            <a:schemeClr val="bg1"/>
                          </a:solidFill>
                          <a:effectLst/>
                        </a:rPr>
                        <a:t> (Q)</a:t>
                      </a:r>
                      <a:endParaRPr lang="en-US" sz="1400" b="1" kern="150" dirty="0">
                        <a:solidFill>
                          <a:schemeClr val="bg1"/>
                        </a:solidFill>
                        <a:effectLst/>
                        <a:latin typeface="Times New Roman"/>
                        <a:ea typeface="Times New Roman"/>
                      </a:endParaRPr>
                    </a:p>
                  </a:txBody>
                  <a:tcPr marL="28575" marR="28575" marT="28575" marB="28575" anchor="ctr">
                    <a:solidFill>
                      <a:schemeClr val="accent2"/>
                    </a:solidFill>
                  </a:tcPr>
                </a:tc>
                <a:tc>
                  <a:txBody>
                    <a:bodyPr/>
                    <a:lstStyle/>
                    <a:p>
                      <a:pPr marL="57150" marR="57150" algn="ctr" hangingPunct="0">
                        <a:spcBef>
                          <a:spcPts val="450"/>
                        </a:spcBef>
                        <a:spcAft>
                          <a:spcPts val="450"/>
                        </a:spcAft>
                      </a:pPr>
                      <a:r>
                        <a:rPr lang="en-US" sz="1200" b="1" kern="150" dirty="0">
                          <a:solidFill>
                            <a:schemeClr val="bg1"/>
                          </a:solidFill>
                          <a:effectLst/>
                        </a:rPr>
                        <a:t>Price (P) = </a:t>
                      </a:r>
                      <a:r>
                        <a:rPr lang="en-US" sz="1200" b="1" kern="150" dirty="0" smtClean="0">
                          <a:solidFill>
                            <a:schemeClr val="bg1"/>
                          </a:solidFill>
                          <a:effectLst/>
                        </a:rPr>
                        <a:t>Average</a:t>
                      </a:r>
                      <a:r>
                        <a:rPr lang="en-US" sz="1200" b="1" kern="150" baseline="0" dirty="0" smtClean="0">
                          <a:solidFill>
                            <a:schemeClr val="bg1"/>
                          </a:solidFill>
                          <a:effectLst/>
                        </a:rPr>
                        <a:t> </a:t>
                      </a:r>
                      <a:r>
                        <a:rPr lang="en-US" sz="1200" b="1" kern="150" dirty="0" smtClean="0">
                          <a:solidFill>
                            <a:schemeClr val="bg1"/>
                          </a:solidFill>
                          <a:effectLst/>
                        </a:rPr>
                        <a:t>Revenue </a:t>
                      </a:r>
                      <a:r>
                        <a:rPr lang="en-US" sz="1200" b="1" kern="150" dirty="0">
                          <a:solidFill>
                            <a:schemeClr val="bg1"/>
                          </a:solidFill>
                          <a:effectLst/>
                        </a:rPr>
                        <a:t>(AR)</a:t>
                      </a:r>
                      <a:endParaRPr lang="en-US" sz="1200" b="1" kern="150" dirty="0">
                        <a:solidFill>
                          <a:schemeClr val="bg1"/>
                        </a:solidFill>
                        <a:effectLst/>
                        <a:latin typeface="Times New Roman"/>
                        <a:ea typeface="Times New Roman"/>
                      </a:endParaRPr>
                    </a:p>
                  </a:txBody>
                  <a:tcPr marL="28575" marR="28575" marT="28575" marB="28575" anchor="ctr">
                    <a:solidFill>
                      <a:schemeClr val="accent2"/>
                    </a:solidFill>
                  </a:tcPr>
                </a:tc>
                <a:tc>
                  <a:txBody>
                    <a:bodyPr/>
                    <a:lstStyle/>
                    <a:p>
                      <a:pPr marL="57150" marR="57150" algn="ctr" hangingPunct="0">
                        <a:spcBef>
                          <a:spcPts val="450"/>
                        </a:spcBef>
                        <a:spcAft>
                          <a:spcPts val="450"/>
                        </a:spcAft>
                      </a:pPr>
                      <a:r>
                        <a:rPr lang="en-US" sz="1400" b="1" kern="150" dirty="0">
                          <a:solidFill>
                            <a:schemeClr val="bg1"/>
                          </a:solidFill>
                          <a:effectLst/>
                        </a:rPr>
                        <a:t>Total </a:t>
                      </a:r>
                      <a:r>
                        <a:rPr lang="en-US" sz="1400" b="1" kern="150" dirty="0" smtClean="0">
                          <a:solidFill>
                            <a:schemeClr val="bg1"/>
                          </a:solidFill>
                          <a:effectLst/>
                        </a:rPr>
                        <a:t>Revenue</a:t>
                      </a:r>
                      <a:r>
                        <a:rPr lang="en-US" sz="1400" b="1" kern="150" baseline="0" dirty="0" smtClean="0">
                          <a:solidFill>
                            <a:schemeClr val="bg1"/>
                          </a:solidFill>
                          <a:effectLst/>
                        </a:rPr>
                        <a:t> </a:t>
                      </a:r>
                      <a:r>
                        <a:rPr lang="en-US" sz="1400" b="1" kern="150" dirty="0" smtClean="0">
                          <a:solidFill>
                            <a:schemeClr val="bg1"/>
                          </a:solidFill>
                          <a:effectLst/>
                        </a:rPr>
                        <a:t>(TR</a:t>
                      </a:r>
                      <a:r>
                        <a:rPr lang="en-US" sz="1400" b="1" kern="150" dirty="0">
                          <a:solidFill>
                            <a:schemeClr val="bg1"/>
                          </a:solidFill>
                          <a:effectLst/>
                        </a:rPr>
                        <a:t>)</a:t>
                      </a:r>
                      <a:endParaRPr lang="en-US" sz="1400" b="1" kern="150" dirty="0">
                        <a:solidFill>
                          <a:schemeClr val="bg1"/>
                        </a:solidFill>
                        <a:effectLst/>
                        <a:latin typeface="Times New Roman"/>
                        <a:ea typeface="Times New Roman"/>
                      </a:endParaRPr>
                    </a:p>
                  </a:txBody>
                  <a:tcPr marL="28575" marR="28575" marT="28575" marB="28575" anchor="ctr">
                    <a:solidFill>
                      <a:schemeClr val="accent2"/>
                    </a:solidFill>
                  </a:tcPr>
                </a:tc>
                <a:tc>
                  <a:txBody>
                    <a:bodyPr/>
                    <a:lstStyle/>
                    <a:p>
                      <a:pPr marL="57150" marR="57150" algn="ctr" hangingPunct="0">
                        <a:spcBef>
                          <a:spcPts val="450"/>
                        </a:spcBef>
                        <a:spcAft>
                          <a:spcPts val="450"/>
                        </a:spcAft>
                      </a:pPr>
                      <a:r>
                        <a:rPr lang="en-US" sz="1400" b="1" kern="150" dirty="0">
                          <a:solidFill>
                            <a:schemeClr val="bg1"/>
                          </a:solidFill>
                          <a:effectLst/>
                        </a:rPr>
                        <a:t>Marginal Revenue </a:t>
                      </a:r>
                      <a:r>
                        <a:rPr lang="en-US" sz="1400" b="1" kern="150" dirty="0" smtClean="0">
                          <a:solidFill>
                            <a:schemeClr val="bg1"/>
                          </a:solidFill>
                          <a:effectLst/>
                        </a:rPr>
                        <a:t>(</a:t>
                      </a:r>
                      <a:r>
                        <a:rPr lang="en-US" sz="1400" b="1" kern="150" dirty="0">
                          <a:solidFill>
                            <a:schemeClr val="bg1"/>
                          </a:solidFill>
                          <a:effectLst/>
                        </a:rPr>
                        <a:t>MR)</a:t>
                      </a:r>
                      <a:endParaRPr lang="en-US" sz="1400" b="1" kern="150" dirty="0">
                        <a:solidFill>
                          <a:schemeClr val="bg1"/>
                        </a:solidFill>
                        <a:effectLst/>
                        <a:latin typeface="Times New Roman"/>
                        <a:ea typeface="Times New Roman"/>
                      </a:endParaRPr>
                    </a:p>
                  </a:txBody>
                  <a:tcPr marL="28575" marR="28575" marT="28575" marB="28575" anchor="ctr">
                    <a:solidFill>
                      <a:schemeClr val="accent2"/>
                    </a:solidFill>
                  </a:tcPr>
                </a:tc>
              </a:tr>
              <a:tr h="248312">
                <a:tc>
                  <a:txBody>
                    <a:bodyPr/>
                    <a:lstStyle/>
                    <a:p>
                      <a:pPr marL="57150" marR="57150" algn="ctr" hangingPunct="0">
                        <a:spcBef>
                          <a:spcPts val="450"/>
                        </a:spcBef>
                        <a:spcAft>
                          <a:spcPts val="0"/>
                        </a:spcAft>
                      </a:pPr>
                      <a:r>
                        <a:rPr lang="en-US" sz="1400" kern="150" dirty="0">
                          <a:effectLst/>
                        </a:rPr>
                        <a:t>0</a:t>
                      </a:r>
                      <a:endParaRPr lang="en-US" sz="1400" kern="150" dirty="0">
                        <a:solidFill>
                          <a:srgbClr val="000000"/>
                        </a:solidFill>
                        <a:effectLst/>
                        <a:latin typeface="Times New Roman"/>
                        <a:ea typeface="Times New Roman"/>
                      </a:endParaRPr>
                    </a:p>
                  </a:txBody>
                  <a:tcPr marL="28575" marR="28575" marT="28575" marB="28575"/>
                </a:tc>
                <a:tc>
                  <a:txBody>
                    <a:bodyPr/>
                    <a:lstStyle/>
                    <a:p>
                      <a:pPr marL="57150" marR="57150" algn="ctr" hangingPunct="0">
                        <a:spcBef>
                          <a:spcPts val="450"/>
                        </a:spcBef>
                        <a:spcAft>
                          <a:spcPts val="0"/>
                        </a:spcAft>
                      </a:pPr>
                      <a:r>
                        <a:rPr lang="en-US" sz="1400" kern="150">
                          <a:effectLst/>
                        </a:rPr>
                        <a:t>450</a:t>
                      </a:r>
                      <a:endParaRPr lang="en-US" sz="1400" kern="150">
                        <a:solidFill>
                          <a:srgbClr val="000000"/>
                        </a:solidFill>
                        <a:effectLst/>
                        <a:latin typeface="Times New Roman"/>
                        <a:ea typeface="Times New Roman"/>
                      </a:endParaRPr>
                    </a:p>
                  </a:txBody>
                  <a:tcPr marL="28575" marR="28575" marT="28575" marB="28575"/>
                </a:tc>
                <a:tc>
                  <a:txBody>
                    <a:bodyPr/>
                    <a:lstStyle/>
                    <a:p>
                      <a:pPr marL="57150" marR="57150" algn="ctr" hangingPunct="0">
                        <a:spcBef>
                          <a:spcPts val="450"/>
                        </a:spcBef>
                        <a:spcAft>
                          <a:spcPts val="0"/>
                        </a:spcAft>
                      </a:pPr>
                      <a:r>
                        <a:rPr lang="en-US" sz="1400" kern="150">
                          <a:effectLst/>
                        </a:rPr>
                        <a:t>0</a:t>
                      </a:r>
                      <a:endParaRPr lang="en-US" sz="1400" kern="150">
                        <a:solidFill>
                          <a:srgbClr val="000000"/>
                        </a:solidFill>
                        <a:effectLst/>
                        <a:latin typeface="Times New Roman"/>
                        <a:ea typeface="Times New Roman"/>
                      </a:endParaRPr>
                    </a:p>
                  </a:txBody>
                  <a:tcPr marL="28575" marR="28575" marT="28575" marB="28575"/>
                </a:tc>
                <a:tc>
                  <a:txBody>
                    <a:bodyPr/>
                    <a:lstStyle/>
                    <a:p>
                      <a:pPr marL="57150" marR="57150" algn="ctr" hangingPunct="0">
                        <a:spcBef>
                          <a:spcPts val="450"/>
                        </a:spcBef>
                        <a:spcAft>
                          <a:spcPts val="0"/>
                        </a:spcAft>
                      </a:pPr>
                      <a:r>
                        <a:rPr lang="en-US" sz="1400" kern="150">
                          <a:effectLst/>
                        </a:rPr>
                        <a:t>-</a:t>
                      </a:r>
                      <a:endParaRPr lang="en-US" sz="1400" kern="150">
                        <a:solidFill>
                          <a:srgbClr val="000000"/>
                        </a:solidFill>
                        <a:effectLst/>
                        <a:latin typeface="Times New Roman"/>
                        <a:ea typeface="Times New Roman"/>
                      </a:endParaRPr>
                    </a:p>
                  </a:txBody>
                  <a:tcPr marL="28575" marR="28575" marT="28575" marB="28575"/>
                </a:tc>
              </a:tr>
              <a:tr h="248312">
                <a:tc>
                  <a:txBody>
                    <a:bodyPr/>
                    <a:lstStyle/>
                    <a:p>
                      <a:pPr marL="57150" marR="57150" algn="ctr" hangingPunct="0">
                        <a:spcBef>
                          <a:spcPts val="450"/>
                        </a:spcBef>
                        <a:spcAft>
                          <a:spcPts val="0"/>
                        </a:spcAft>
                      </a:pPr>
                      <a:r>
                        <a:rPr lang="en-US" sz="1400" kern="150">
                          <a:effectLst/>
                        </a:rPr>
                        <a:t>1</a:t>
                      </a:r>
                      <a:endParaRPr lang="en-US" sz="1400" kern="150">
                        <a:solidFill>
                          <a:srgbClr val="000000"/>
                        </a:solidFill>
                        <a:effectLst/>
                        <a:latin typeface="Times New Roman"/>
                        <a:ea typeface="Times New Roman"/>
                      </a:endParaRPr>
                    </a:p>
                  </a:txBody>
                  <a:tcPr marL="28575" marR="28575" marT="28575" marB="28575"/>
                </a:tc>
                <a:tc>
                  <a:txBody>
                    <a:bodyPr/>
                    <a:lstStyle/>
                    <a:p>
                      <a:pPr marL="57150" marR="57150" algn="ctr" hangingPunct="0">
                        <a:spcBef>
                          <a:spcPts val="450"/>
                        </a:spcBef>
                        <a:spcAft>
                          <a:spcPts val="0"/>
                        </a:spcAft>
                      </a:pPr>
                      <a:r>
                        <a:rPr lang="en-US" sz="1400" kern="150">
                          <a:effectLst/>
                        </a:rPr>
                        <a:t>400</a:t>
                      </a:r>
                      <a:endParaRPr lang="en-US" sz="1400" kern="150">
                        <a:solidFill>
                          <a:srgbClr val="000000"/>
                        </a:solidFill>
                        <a:effectLst/>
                        <a:latin typeface="Times New Roman"/>
                        <a:ea typeface="Times New Roman"/>
                      </a:endParaRPr>
                    </a:p>
                  </a:txBody>
                  <a:tcPr marL="28575" marR="28575" marT="28575" marB="28575"/>
                </a:tc>
                <a:tc>
                  <a:txBody>
                    <a:bodyPr/>
                    <a:lstStyle/>
                    <a:p>
                      <a:pPr marL="57150" marR="57150" algn="ctr" hangingPunct="0">
                        <a:spcBef>
                          <a:spcPts val="450"/>
                        </a:spcBef>
                        <a:spcAft>
                          <a:spcPts val="0"/>
                        </a:spcAft>
                      </a:pPr>
                      <a:r>
                        <a:rPr lang="en-US" sz="1400" kern="150">
                          <a:effectLst/>
                        </a:rPr>
                        <a:t>400</a:t>
                      </a:r>
                      <a:endParaRPr lang="en-US" sz="1400" kern="150">
                        <a:solidFill>
                          <a:srgbClr val="000000"/>
                        </a:solidFill>
                        <a:effectLst/>
                        <a:latin typeface="Times New Roman"/>
                        <a:ea typeface="Times New Roman"/>
                      </a:endParaRPr>
                    </a:p>
                  </a:txBody>
                  <a:tcPr marL="28575" marR="28575" marT="28575" marB="28575"/>
                </a:tc>
                <a:tc>
                  <a:txBody>
                    <a:bodyPr/>
                    <a:lstStyle/>
                    <a:p>
                      <a:pPr marL="57150" marR="57150" algn="ctr" hangingPunct="0">
                        <a:spcBef>
                          <a:spcPts val="450"/>
                        </a:spcBef>
                        <a:spcAft>
                          <a:spcPts val="0"/>
                        </a:spcAft>
                      </a:pPr>
                      <a:r>
                        <a:rPr lang="en-US" sz="1400" kern="150">
                          <a:effectLst/>
                        </a:rPr>
                        <a:t>400</a:t>
                      </a:r>
                      <a:endParaRPr lang="en-US" sz="1400" kern="150">
                        <a:solidFill>
                          <a:srgbClr val="000000"/>
                        </a:solidFill>
                        <a:effectLst/>
                        <a:latin typeface="Times New Roman"/>
                        <a:ea typeface="Times New Roman"/>
                      </a:endParaRPr>
                    </a:p>
                  </a:txBody>
                  <a:tcPr marL="28575" marR="28575" marT="28575" marB="28575"/>
                </a:tc>
              </a:tr>
              <a:tr h="248312">
                <a:tc>
                  <a:txBody>
                    <a:bodyPr/>
                    <a:lstStyle/>
                    <a:p>
                      <a:pPr marL="57150" marR="57150" algn="ctr" hangingPunct="0">
                        <a:spcBef>
                          <a:spcPts val="450"/>
                        </a:spcBef>
                        <a:spcAft>
                          <a:spcPts val="0"/>
                        </a:spcAft>
                      </a:pPr>
                      <a:r>
                        <a:rPr lang="en-US" sz="1400" kern="150" dirty="0">
                          <a:effectLst/>
                        </a:rPr>
                        <a:t>2</a:t>
                      </a:r>
                      <a:endParaRPr lang="en-US" sz="1400" kern="150" dirty="0">
                        <a:solidFill>
                          <a:srgbClr val="000000"/>
                        </a:solidFill>
                        <a:effectLst/>
                        <a:latin typeface="Times New Roman"/>
                        <a:ea typeface="Times New Roman"/>
                      </a:endParaRPr>
                    </a:p>
                  </a:txBody>
                  <a:tcPr marL="28575" marR="28575" marT="28575" marB="28575"/>
                </a:tc>
                <a:tc>
                  <a:txBody>
                    <a:bodyPr/>
                    <a:lstStyle/>
                    <a:p>
                      <a:pPr marL="57150" marR="57150" algn="ctr" hangingPunct="0">
                        <a:spcBef>
                          <a:spcPts val="450"/>
                        </a:spcBef>
                        <a:spcAft>
                          <a:spcPts val="0"/>
                        </a:spcAft>
                      </a:pPr>
                      <a:r>
                        <a:rPr lang="en-US" sz="1400" kern="150" dirty="0">
                          <a:effectLst/>
                        </a:rPr>
                        <a:t>350</a:t>
                      </a:r>
                      <a:endParaRPr lang="en-US" sz="1400" kern="150" dirty="0">
                        <a:solidFill>
                          <a:srgbClr val="000000"/>
                        </a:solidFill>
                        <a:effectLst/>
                        <a:latin typeface="Times New Roman"/>
                        <a:ea typeface="Times New Roman"/>
                      </a:endParaRPr>
                    </a:p>
                  </a:txBody>
                  <a:tcPr marL="28575" marR="28575" marT="28575" marB="28575"/>
                </a:tc>
                <a:tc>
                  <a:txBody>
                    <a:bodyPr/>
                    <a:lstStyle/>
                    <a:p>
                      <a:pPr marL="57150" marR="57150" algn="ctr" hangingPunct="0">
                        <a:spcBef>
                          <a:spcPts val="450"/>
                        </a:spcBef>
                        <a:spcAft>
                          <a:spcPts val="0"/>
                        </a:spcAft>
                      </a:pPr>
                      <a:r>
                        <a:rPr lang="en-US" sz="1400" kern="150">
                          <a:effectLst/>
                        </a:rPr>
                        <a:t>700</a:t>
                      </a:r>
                      <a:endParaRPr lang="en-US" sz="1400" kern="150">
                        <a:solidFill>
                          <a:srgbClr val="000000"/>
                        </a:solidFill>
                        <a:effectLst/>
                        <a:latin typeface="Times New Roman"/>
                        <a:ea typeface="Times New Roman"/>
                      </a:endParaRPr>
                    </a:p>
                  </a:txBody>
                  <a:tcPr marL="28575" marR="28575" marT="28575" marB="28575"/>
                </a:tc>
                <a:tc>
                  <a:txBody>
                    <a:bodyPr/>
                    <a:lstStyle/>
                    <a:p>
                      <a:pPr marL="57150" marR="57150" algn="ctr" hangingPunct="0">
                        <a:spcBef>
                          <a:spcPts val="450"/>
                        </a:spcBef>
                        <a:spcAft>
                          <a:spcPts val="0"/>
                        </a:spcAft>
                      </a:pPr>
                      <a:r>
                        <a:rPr lang="en-US" sz="1400" kern="150">
                          <a:effectLst/>
                        </a:rPr>
                        <a:t>300</a:t>
                      </a:r>
                      <a:endParaRPr lang="en-US" sz="1400" kern="150">
                        <a:solidFill>
                          <a:srgbClr val="000000"/>
                        </a:solidFill>
                        <a:effectLst/>
                        <a:latin typeface="Times New Roman"/>
                        <a:ea typeface="Times New Roman"/>
                      </a:endParaRPr>
                    </a:p>
                  </a:txBody>
                  <a:tcPr marL="28575" marR="28575" marT="28575" marB="28575"/>
                </a:tc>
              </a:tr>
              <a:tr h="248312">
                <a:tc>
                  <a:txBody>
                    <a:bodyPr/>
                    <a:lstStyle/>
                    <a:p>
                      <a:pPr marL="57150" marR="57150" algn="ctr" hangingPunct="0">
                        <a:spcBef>
                          <a:spcPts val="450"/>
                        </a:spcBef>
                        <a:spcAft>
                          <a:spcPts val="0"/>
                        </a:spcAft>
                      </a:pPr>
                      <a:r>
                        <a:rPr lang="en-US" sz="1400" kern="150">
                          <a:effectLst/>
                        </a:rPr>
                        <a:t>3</a:t>
                      </a:r>
                      <a:endParaRPr lang="en-US" sz="1400" kern="150">
                        <a:solidFill>
                          <a:srgbClr val="000000"/>
                        </a:solidFill>
                        <a:effectLst/>
                        <a:latin typeface="Times New Roman"/>
                        <a:ea typeface="Times New Roman"/>
                      </a:endParaRPr>
                    </a:p>
                  </a:txBody>
                  <a:tcPr marL="28575" marR="28575" marT="28575" marB="28575"/>
                </a:tc>
                <a:tc>
                  <a:txBody>
                    <a:bodyPr/>
                    <a:lstStyle/>
                    <a:p>
                      <a:pPr marL="57150" marR="57150" algn="ctr" hangingPunct="0">
                        <a:spcBef>
                          <a:spcPts val="450"/>
                        </a:spcBef>
                        <a:spcAft>
                          <a:spcPts val="0"/>
                        </a:spcAft>
                      </a:pPr>
                      <a:r>
                        <a:rPr lang="en-US" sz="1400" kern="150" dirty="0">
                          <a:effectLst/>
                        </a:rPr>
                        <a:t>300</a:t>
                      </a:r>
                      <a:endParaRPr lang="en-US" sz="1400" kern="150" dirty="0">
                        <a:solidFill>
                          <a:srgbClr val="000000"/>
                        </a:solidFill>
                        <a:effectLst/>
                        <a:latin typeface="Times New Roman"/>
                        <a:ea typeface="Times New Roman"/>
                      </a:endParaRPr>
                    </a:p>
                  </a:txBody>
                  <a:tcPr marL="28575" marR="28575" marT="28575" marB="28575"/>
                </a:tc>
                <a:tc>
                  <a:txBody>
                    <a:bodyPr/>
                    <a:lstStyle/>
                    <a:p>
                      <a:pPr marL="57150" marR="57150" algn="ctr" hangingPunct="0">
                        <a:spcBef>
                          <a:spcPts val="450"/>
                        </a:spcBef>
                        <a:spcAft>
                          <a:spcPts val="0"/>
                        </a:spcAft>
                      </a:pPr>
                      <a:r>
                        <a:rPr lang="en-US" sz="1400" kern="150">
                          <a:effectLst/>
                        </a:rPr>
                        <a:t>900</a:t>
                      </a:r>
                      <a:endParaRPr lang="en-US" sz="1400" kern="150">
                        <a:solidFill>
                          <a:srgbClr val="000000"/>
                        </a:solidFill>
                        <a:effectLst/>
                        <a:latin typeface="Times New Roman"/>
                        <a:ea typeface="Times New Roman"/>
                      </a:endParaRPr>
                    </a:p>
                  </a:txBody>
                  <a:tcPr marL="28575" marR="28575" marT="28575" marB="28575"/>
                </a:tc>
                <a:tc>
                  <a:txBody>
                    <a:bodyPr/>
                    <a:lstStyle/>
                    <a:p>
                      <a:pPr marL="57150" marR="57150" algn="ctr" hangingPunct="0">
                        <a:spcBef>
                          <a:spcPts val="450"/>
                        </a:spcBef>
                        <a:spcAft>
                          <a:spcPts val="0"/>
                        </a:spcAft>
                      </a:pPr>
                      <a:r>
                        <a:rPr lang="en-US" sz="1400" kern="150">
                          <a:effectLst/>
                        </a:rPr>
                        <a:t>200</a:t>
                      </a:r>
                      <a:endParaRPr lang="en-US" sz="1400" kern="150">
                        <a:solidFill>
                          <a:srgbClr val="000000"/>
                        </a:solidFill>
                        <a:effectLst/>
                        <a:latin typeface="Times New Roman"/>
                        <a:ea typeface="Times New Roman"/>
                      </a:endParaRPr>
                    </a:p>
                  </a:txBody>
                  <a:tcPr marL="28575" marR="28575" marT="28575" marB="28575"/>
                </a:tc>
              </a:tr>
              <a:tr h="248312">
                <a:tc>
                  <a:txBody>
                    <a:bodyPr/>
                    <a:lstStyle/>
                    <a:p>
                      <a:pPr marL="57150" marR="57150" algn="ctr" hangingPunct="0">
                        <a:spcBef>
                          <a:spcPts val="450"/>
                        </a:spcBef>
                        <a:spcAft>
                          <a:spcPts val="0"/>
                        </a:spcAft>
                      </a:pPr>
                      <a:r>
                        <a:rPr lang="en-US" sz="1400" kern="150">
                          <a:effectLst/>
                        </a:rPr>
                        <a:t>4</a:t>
                      </a:r>
                      <a:endParaRPr lang="en-US" sz="1400" kern="150">
                        <a:solidFill>
                          <a:srgbClr val="000000"/>
                        </a:solidFill>
                        <a:effectLst/>
                        <a:latin typeface="Times New Roman"/>
                        <a:ea typeface="Times New Roman"/>
                      </a:endParaRPr>
                    </a:p>
                  </a:txBody>
                  <a:tcPr marL="28575" marR="28575" marT="28575" marB="28575"/>
                </a:tc>
                <a:tc>
                  <a:txBody>
                    <a:bodyPr/>
                    <a:lstStyle/>
                    <a:p>
                      <a:pPr marL="57150" marR="57150" algn="ctr" hangingPunct="0">
                        <a:spcBef>
                          <a:spcPts val="450"/>
                        </a:spcBef>
                        <a:spcAft>
                          <a:spcPts val="0"/>
                        </a:spcAft>
                      </a:pPr>
                      <a:r>
                        <a:rPr lang="en-US" sz="1400" kern="150" dirty="0">
                          <a:effectLst/>
                        </a:rPr>
                        <a:t>250</a:t>
                      </a:r>
                      <a:endParaRPr lang="en-US" sz="1400" kern="150" dirty="0">
                        <a:solidFill>
                          <a:srgbClr val="000000"/>
                        </a:solidFill>
                        <a:effectLst/>
                        <a:latin typeface="Times New Roman"/>
                        <a:ea typeface="Times New Roman"/>
                      </a:endParaRPr>
                    </a:p>
                  </a:txBody>
                  <a:tcPr marL="28575" marR="28575" marT="28575" marB="28575"/>
                </a:tc>
                <a:tc>
                  <a:txBody>
                    <a:bodyPr/>
                    <a:lstStyle/>
                    <a:p>
                      <a:pPr marL="57150" marR="57150" algn="ctr" hangingPunct="0">
                        <a:spcBef>
                          <a:spcPts val="450"/>
                        </a:spcBef>
                        <a:spcAft>
                          <a:spcPts val="0"/>
                        </a:spcAft>
                      </a:pPr>
                      <a:r>
                        <a:rPr lang="en-US" sz="1400" kern="150">
                          <a:effectLst/>
                        </a:rPr>
                        <a:t>1000</a:t>
                      </a:r>
                      <a:endParaRPr lang="en-US" sz="1400" kern="150">
                        <a:solidFill>
                          <a:srgbClr val="000000"/>
                        </a:solidFill>
                        <a:effectLst/>
                        <a:latin typeface="Times New Roman"/>
                        <a:ea typeface="Times New Roman"/>
                      </a:endParaRPr>
                    </a:p>
                  </a:txBody>
                  <a:tcPr marL="28575" marR="28575" marT="28575" marB="28575"/>
                </a:tc>
                <a:tc>
                  <a:txBody>
                    <a:bodyPr/>
                    <a:lstStyle/>
                    <a:p>
                      <a:pPr marL="57150" marR="57150" algn="ctr" hangingPunct="0">
                        <a:spcBef>
                          <a:spcPts val="450"/>
                        </a:spcBef>
                        <a:spcAft>
                          <a:spcPts val="0"/>
                        </a:spcAft>
                      </a:pPr>
                      <a:r>
                        <a:rPr lang="en-US" sz="1400" kern="150">
                          <a:effectLst/>
                        </a:rPr>
                        <a:t>100</a:t>
                      </a:r>
                      <a:endParaRPr lang="en-US" sz="1400" kern="150">
                        <a:solidFill>
                          <a:srgbClr val="000000"/>
                        </a:solidFill>
                        <a:effectLst/>
                        <a:latin typeface="Times New Roman"/>
                        <a:ea typeface="Times New Roman"/>
                      </a:endParaRPr>
                    </a:p>
                  </a:txBody>
                  <a:tcPr marL="28575" marR="28575" marT="28575" marB="28575"/>
                </a:tc>
              </a:tr>
              <a:tr h="248312">
                <a:tc>
                  <a:txBody>
                    <a:bodyPr/>
                    <a:lstStyle/>
                    <a:p>
                      <a:pPr marL="57150" marR="57150" algn="ctr" hangingPunct="0">
                        <a:spcBef>
                          <a:spcPts val="450"/>
                        </a:spcBef>
                        <a:spcAft>
                          <a:spcPts val="0"/>
                        </a:spcAft>
                      </a:pPr>
                      <a:r>
                        <a:rPr lang="en-US" sz="1400" kern="150">
                          <a:effectLst/>
                        </a:rPr>
                        <a:t>5</a:t>
                      </a:r>
                      <a:endParaRPr lang="en-US" sz="1400" kern="150">
                        <a:solidFill>
                          <a:srgbClr val="000000"/>
                        </a:solidFill>
                        <a:effectLst/>
                        <a:latin typeface="Times New Roman"/>
                        <a:ea typeface="Times New Roman"/>
                      </a:endParaRPr>
                    </a:p>
                  </a:txBody>
                  <a:tcPr marL="28575" marR="28575" marT="28575" marB="28575"/>
                </a:tc>
                <a:tc>
                  <a:txBody>
                    <a:bodyPr/>
                    <a:lstStyle/>
                    <a:p>
                      <a:pPr marL="57150" marR="57150" algn="ctr" hangingPunct="0">
                        <a:spcBef>
                          <a:spcPts val="450"/>
                        </a:spcBef>
                        <a:spcAft>
                          <a:spcPts val="0"/>
                        </a:spcAft>
                      </a:pPr>
                      <a:r>
                        <a:rPr lang="en-US" sz="1400" kern="150" dirty="0">
                          <a:effectLst/>
                        </a:rPr>
                        <a:t>200</a:t>
                      </a:r>
                      <a:endParaRPr lang="en-US" sz="1400" kern="150" dirty="0">
                        <a:solidFill>
                          <a:srgbClr val="000000"/>
                        </a:solidFill>
                        <a:effectLst/>
                        <a:latin typeface="Times New Roman"/>
                        <a:ea typeface="Times New Roman"/>
                      </a:endParaRPr>
                    </a:p>
                  </a:txBody>
                  <a:tcPr marL="28575" marR="28575" marT="28575" marB="28575"/>
                </a:tc>
                <a:tc>
                  <a:txBody>
                    <a:bodyPr/>
                    <a:lstStyle/>
                    <a:p>
                      <a:pPr marL="57150" marR="57150" algn="ctr" hangingPunct="0">
                        <a:spcBef>
                          <a:spcPts val="450"/>
                        </a:spcBef>
                        <a:spcAft>
                          <a:spcPts val="0"/>
                        </a:spcAft>
                      </a:pPr>
                      <a:r>
                        <a:rPr lang="en-US" sz="1400" kern="150" dirty="0">
                          <a:effectLst/>
                        </a:rPr>
                        <a:t>1000</a:t>
                      </a:r>
                      <a:endParaRPr lang="en-US" sz="1400" kern="150" dirty="0">
                        <a:solidFill>
                          <a:srgbClr val="000000"/>
                        </a:solidFill>
                        <a:effectLst/>
                        <a:latin typeface="Times New Roman"/>
                        <a:ea typeface="Times New Roman"/>
                      </a:endParaRPr>
                    </a:p>
                  </a:txBody>
                  <a:tcPr marL="28575" marR="28575" marT="28575" marB="28575"/>
                </a:tc>
                <a:tc>
                  <a:txBody>
                    <a:bodyPr/>
                    <a:lstStyle/>
                    <a:p>
                      <a:pPr marL="57150" marR="57150" algn="ctr" hangingPunct="0">
                        <a:spcBef>
                          <a:spcPts val="450"/>
                        </a:spcBef>
                        <a:spcAft>
                          <a:spcPts val="0"/>
                        </a:spcAft>
                      </a:pPr>
                      <a:r>
                        <a:rPr lang="en-US" sz="1400" kern="150">
                          <a:effectLst/>
                        </a:rPr>
                        <a:t>0</a:t>
                      </a:r>
                      <a:endParaRPr lang="en-US" sz="1400" kern="150">
                        <a:solidFill>
                          <a:srgbClr val="000000"/>
                        </a:solidFill>
                        <a:effectLst/>
                        <a:latin typeface="Times New Roman"/>
                        <a:ea typeface="Times New Roman"/>
                      </a:endParaRPr>
                    </a:p>
                  </a:txBody>
                  <a:tcPr marL="28575" marR="28575" marT="28575" marB="28575"/>
                </a:tc>
              </a:tr>
              <a:tr h="248312">
                <a:tc>
                  <a:txBody>
                    <a:bodyPr/>
                    <a:lstStyle/>
                    <a:p>
                      <a:pPr marL="57150" marR="57150" algn="ctr" hangingPunct="0">
                        <a:spcBef>
                          <a:spcPts val="450"/>
                        </a:spcBef>
                        <a:spcAft>
                          <a:spcPts val="0"/>
                        </a:spcAft>
                      </a:pPr>
                      <a:r>
                        <a:rPr lang="en-US" sz="1400" kern="150">
                          <a:effectLst/>
                        </a:rPr>
                        <a:t>6</a:t>
                      </a:r>
                      <a:endParaRPr lang="en-US" sz="1400" kern="150">
                        <a:solidFill>
                          <a:srgbClr val="000000"/>
                        </a:solidFill>
                        <a:effectLst/>
                        <a:latin typeface="Times New Roman"/>
                        <a:ea typeface="Times New Roman"/>
                      </a:endParaRPr>
                    </a:p>
                  </a:txBody>
                  <a:tcPr marL="28575" marR="28575" marT="28575" marB="28575"/>
                </a:tc>
                <a:tc>
                  <a:txBody>
                    <a:bodyPr/>
                    <a:lstStyle/>
                    <a:p>
                      <a:pPr marL="57150" marR="57150" algn="ctr" hangingPunct="0">
                        <a:spcBef>
                          <a:spcPts val="450"/>
                        </a:spcBef>
                        <a:spcAft>
                          <a:spcPts val="0"/>
                        </a:spcAft>
                      </a:pPr>
                      <a:r>
                        <a:rPr lang="en-US" sz="1400" kern="150">
                          <a:effectLst/>
                        </a:rPr>
                        <a:t>150</a:t>
                      </a:r>
                      <a:endParaRPr lang="en-US" sz="1400" kern="150">
                        <a:solidFill>
                          <a:srgbClr val="000000"/>
                        </a:solidFill>
                        <a:effectLst/>
                        <a:latin typeface="Times New Roman"/>
                        <a:ea typeface="Times New Roman"/>
                      </a:endParaRPr>
                    </a:p>
                  </a:txBody>
                  <a:tcPr marL="28575" marR="28575" marT="28575" marB="28575"/>
                </a:tc>
                <a:tc>
                  <a:txBody>
                    <a:bodyPr/>
                    <a:lstStyle/>
                    <a:p>
                      <a:pPr marL="57150" marR="57150" algn="ctr" hangingPunct="0">
                        <a:spcBef>
                          <a:spcPts val="450"/>
                        </a:spcBef>
                        <a:spcAft>
                          <a:spcPts val="0"/>
                        </a:spcAft>
                      </a:pPr>
                      <a:r>
                        <a:rPr lang="en-US" sz="1400" kern="150" dirty="0">
                          <a:effectLst/>
                        </a:rPr>
                        <a:t>900</a:t>
                      </a:r>
                      <a:endParaRPr lang="en-US" sz="1400" kern="150" dirty="0">
                        <a:solidFill>
                          <a:srgbClr val="000000"/>
                        </a:solidFill>
                        <a:effectLst/>
                        <a:latin typeface="Times New Roman"/>
                        <a:ea typeface="Times New Roman"/>
                      </a:endParaRPr>
                    </a:p>
                  </a:txBody>
                  <a:tcPr marL="28575" marR="28575" marT="28575" marB="28575"/>
                </a:tc>
                <a:tc>
                  <a:txBody>
                    <a:bodyPr/>
                    <a:lstStyle/>
                    <a:p>
                      <a:pPr marL="57150" marR="57150" algn="ctr" hangingPunct="0">
                        <a:spcBef>
                          <a:spcPts val="450"/>
                        </a:spcBef>
                        <a:spcAft>
                          <a:spcPts val="0"/>
                        </a:spcAft>
                      </a:pPr>
                      <a:r>
                        <a:rPr lang="en-US" sz="1400" kern="150">
                          <a:effectLst/>
                        </a:rPr>
                        <a:t>-100</a:t>
                      </a:r>
                      <a:endParaRPr lang="en-US" sz="1400" kern="150">
                        <a:solidFill>
                          <a:srgbClr val="000000"/>
                        </a:solidFill>
                        <a:effectLst/>
                        <a:latin typeface="Times New Roman"/>
                        <a:ea typeface="Times New Roman"/>
                      </a:endParaRPr>
                    </a:p>
                  </a:txBody>
                  <a:tcPr marL="28575" marR="28575" marT="28575" marB="28575"/>
                </a:tc>
              </a:tr>
              <a:tr h="248312">
                <a:tc>
                  <a:txBody>
                    <a:bodyPr/>
                    <a:lstStyle/>
                    <a:p>
                      <a:pPr marL="57150" marR="57150" algn="ctr" hangingPunct="0">
                        <a:spcBef>
                          <a:spcPts val="450"/>
                        </a:spcBef>
                        <a:spcAft>
                          <a:spcPts val="0"/>
                        </a:spcAft>
                      </a:pPr>
                      <a:r>
                        <a:rPr lang="en-US" sz="1400" kern="150">
                          <a:effectLst/>
                        </a:rPr>
                        <a:t>7</a:t>
                      </a:r>
                      <a:endParaRPr lang="en-US" sz="1400" kern="150">
                        <a:solidFill>
                          <a:srgbClr val="000000"/>
                        </a:solidFill>
                        <a:effectLst/>
                        <a:latin typeface="Times New Roman"/>
                        <a:ea typeface="Times New Roman"/>
                      </a:endParaRPr>
                    </a:p>
                  </a:txBody>
                  <a:tcPr marL="28575" marR="28575" marT="28575" marB="28575"/>
                </a:tc>
                <a:tc>
                  <a:txBody>
                    <a:bodyPr/>
                    <a:lstStyle/>
                    <a:p>
                      <a:pPr marL="57150" marR="57150" algn="ctr" hangingPunct="0">
                        <a:spcBef>
                          <a:spcPts val="450"/>
                        </a:spcBef>
                        <a:spcAft>
                          <a:spcPts val="0"/>
                        </a:spcAft>
                      </a:pPr>
                      <a:r>
                        <a:rPr lang="en-US" sz="1400" kern="150">
                          <a:effectLst/>
                        </a:rPr>
                        <a:t>100</a:t>
                      </a:r>
                      <a:endParaRPr lang="en-US" sz="1400" kern="150">
                        <a:solidFill>
                          <a:srgbClr val="000000"/>
                        </a:solidFill>
                        <a:effectLst/>
                        <a:latin typeface="Times New Roman"/>
                        <a:ea typeface="Times New Roman"/>
                      </a:endParaRPr>
                    </a:p>
                  </a:txBody>
                  <a:tcPr marL="28575" marR="28575" marT="28575" marB="28575"/>
                </a:tc>
                <a:tc>
                  <a:txBody>
                    <a:bodyPr/>
                    <a:lstStyle/>
                    <a:p>
                      <a:pPr marL="57150" marR="57150" algn="ctr" hangingPunct="0">
                        <a:spcBef>
                          <a:spcPts val="450"/>
                        </a:spcBef>
                        <a:spcAft>
                          <a:spcPts val="0"/>
                        </a:spcAft>
                      </a:pPr>
                      <a:r>
                        <a:rPr lang="en-US" sz="1400" kern="150" dirty="0">
                          <a:effectLst/>
                        </a:rPr>
                        <a:t>700</a:t>
                      </a:r>
                      <a:endParaRPr lang="en-US" sz="1400" kern="150" dirty="0">
                        <a:solidFill>
                          <a:srgbClr val="000000"/>
                        </a:solidFill>
                        <a:effectLst/>
                        <a:latin typeface="Times New Roman"/>
                        <a:ea typeface="Times New Roman"/>
                      </a:endParaRPr>
                    </a:p>
                  </a:txBody>
                  <a:tcPr marL="28575" marR="28575" marT="28575" marB="28575"/>
                </a:tc>
                <a:tc>
                  <a:txBody>
                    <a:bodyPr/>
                    <a:lstStyle/>
                    <a:p>
                      <a:pPr marL="57150" marR="57150" algn="ctr" hangingPunct="0">
                        <a:spcBef>
                          <a:spcPts val="450"/>
                        </a:spcBef>
                        <a:spcAft>
                          <a:spcPts val="0"/>
                        </a:spcAft>
                      </a:pPr>
                      <a:r>
                        <a:rPr lang="en-US" sz="1400" kern="150" dirty="0">
                          <a:effectLst/>
                        </a:rPr>
                        <a:t>-200</a:t>
                      </a:r>
                      <a:endParaRPr lang="en-US" sz="1400" kern="150" dirty="0">
                        <a:solidFill>
                          <a:srgbClr val="000000"/>
                        </a:solidFill>
                        <a:effectLst/>
                        <a:latin typeface="Times New Roman"/>
                        <a:ea typeface="Times New Roman"/>
                      </a:endParaRPr>
                    </a:p>
                  </a:txBody>
                  <a:tcPr marL="28575" marR="28575" marT="28575" marB="28575"/>
                </a:tc>
              </a:tr>
              <a:tr h="248312">
                <a:tc>
                  <a:txBody>
                    <a:bodyPr/>
                    <a:lstStyle/>
                    <a:p>
                      <a:pPr marL="57150" marR="57150" algn="ctr" hangingPunct="0">
                        <a:spcBef>
                          <a:spcPts val="450"/>
                        </a:spcBef>
                        <a:spcAft>
                          <a:spcPts val="0"/>
                        </a:spcAft>
                      </a:pPr>
                      <a:r>
                        <a:rPr lang="en-US" sz="1400" kern="150">
                          <a:effectLst/>
                        </a:rPr>
                        <a:t>8</a:t>
                      </a:r>
                      <a:endParaRPr lang="en-US" sz="1400" kern="150">
                        <a:solidFill>
                          <a:srgbClr val="000000"/>
                        </a:solidFill>
                        <a:effectLst/>
                        <a:latin typeface="Times New Roman"/>
                        <a:ea typeface="Times New Roman"/>
                      </a:endParaRPr>
                    </a:p>
                  </a:txBody>
                  <a:tcPr marL="28575" marR="28575" marT="28575" marB="28575"/>
                </a:tc>
                <a:tc>
                  <a:txBody>
                    <a:bodyPr/>
                    <a:lstStyle/>
                    <a:p>
                      <a:pPr marL="57150" marR="57150" algn="ctr" hangingPunct="0">
                        <a:spcBef>
                          <a:spcPts val="450"/>
                        </a:spcBef>
                        <a:spcAft>
                          <a:spcPts val="0"/>
                        </a:spcAft>
                      </a:pPr>
                      <a:r>
                        <a:rPr lang="en-US" sz="1400" kern="150" dirty="0">
                          <a:effectLst/>
                        </a:rPr>
                        <a:t>50</a:t>
                      </a:r>
                      <a:endParaRPr lang="en-US" sz="1400" kern="150" dirty="0">
                        <a:solidFill>
                          <a:srgbClr val="000000"/>
                        </a:solidFill>
                        <a:effectLst/>
                        <a:latin typeface="Times New Roman"/>
                        <a:ea typeface="Times New Roman"/>
                      </a:endParaRPr>
                    </a:p>
                  </a:txBody>
                  <a:tcPr marL="28575" marR="28575" marT="28575" marB="28575"/>
                </a:tc>
                <a:tc>
                  <a:txBody>
                    <a:bodyPr/>
                    <a:lstStyle/>
                    <a:p>
                      <a:pPr marL="57150" marR="57150" algn="ctr" hangingPunct="0">
                        <a:spcBef>
                          <a:spcPts val="450"/>
                        </a:spcBef>
                        <a:spcAft>
                          <a:spcPts val="0"/>
                        </a:spcAft>
                      </a:pPr>
                      <a:r>
                        <a:rPr lang="en-US" sz="1400" kern="150">
                          <a:effectLst/>
                        </a:rPr>
                        <a:t>400</a:t>
                      </a:r>
                      <a:endParaRPr lang="en-US" sz="1400" kern="150">
                        <a:solidFill>
                          <a:srgbClr val="000000"/>
                        </a:solidFill>
                        <a:effectLst/>
                        <a:latin typeface="Times New Roman"/>
                        <a:ea typeface="Times New Roman"/>
                      </a:endParaRPr>
                    </a:p>
                  </a:txBody>
                  <a:tcPr marL="28575" marR="28575" marT="28575" marB="28575"/>
                </a:tc>
                <a:tc>
                  <a:txBody>
                    <a:bodyPr/>
                    <a:lstStyle/>
                    <a:p>
                      <a:pPr marL="57150" marR="57150" algn="ctr" hangingPunct="0">
                        <a:spcBef>
                          <a:spcPts val="450"/>
                        </a:spcBef>
                        <a:spcAft>
                          <a:spcPts val="0"/>
                        </a:spcAft>
                      </a:pPr>
                      <a:r>
                        <a:rPr lang="en-US" sz="1400" kern="150" dirty="0">
                          <a:effectLst/>
                        </a:rPr>
                        <a:t>-300</a:t>
                      </a:r>
                      <a:endParaRPr lang="en-US" sz="1400" kern="150" dirty="0">
                        <a:solidFill>
                          <a:srgbClr val="000000"/>
                        </a:solidFill>
                        <a:effectLst/>
                        <a:latin typeface="Times New Roman"/>
                        <a:ea typeface="Times New Roman"/>
                      </a:endParaRPr>
                    </a:p>
                  </a:txBody>
                  <a:tcPr marL="28575" marR="28575" marT="28575" marB="28575"/>
                </a:tc>
              </a:tr>
            </a:tbl>
          </a:graphicData>
        </a:graphic>
      </p:graphicFrame>
      <p:sp>
        <p:nvSpPr>
          <p:cNvPr id="11" name="TextBox 10"/>
          <p:cNvSpPr txBox="1"/>
          <p:nvPr/>
        </p:nvSpPr>
        <p:spPr>
          <a:xfrm>
            <a:off x="5181600" y="190500"/>
            <a:ext cx="2578100" cy="307777"/>
          </a:xfrm>
          <a:prstGeom prst="rect">
            <a:avLst/>
          </a:prstGeom>
          <a:noFill/>
        </p:spPr>
        <p:txBody>
          <a:bodyPr vert="horz" wrap="square" rtlCol="0">
            <a:spAutoFit/>
          </a:bodyPr>
          <a:lstStyle/>
          <a:p>
            <a:pPr algn="ctr"/>
            <a:r>
              <a:rPr lang="en-US" sz="1400" i="1" dirty="0" smtClean="0">
                <a:latin typeface="Lucida Sans - 16"/>
              </a:rPr>
              <a:t>Revenues</a:t>
            </a:r>
            <a:endParaRPr lang="en-US" sz="1400" i="1" dirty="0">
              <a:latin typeface="Lucida Sans - 16"/>
            </a:endParaRPr>
          </a:p>
        </p:txBody>
      </p:sp>
    </p:spTree>
    <p:extLst>
      <p:ext uri="{BB962C8B-B14F-4D97-AF65-F5344CB8AC3E}">
        <p14:creationId xmlns:p14="http://schemas.microsoft.com/office/powerpoint/2010/main" val="97104967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 name="Group 11"/>
          <p:cNvGrpSpPr/>
          <p:nvPr/>
        </p:nvGrpSpPr>
        <p:grpSpPr>
          <a:xfrm>
            <a:off x="0" y="0"/>
            <a:ext cx="9144000" cy="697260"/>
            <a:chOff x="0" y="0"/>
            <a:chExt cx="9144000" cy="836712"/>
          </a:xfrm>
        </p:grpSpPr>
        <p:sp>
          <p:nvSpPr>
            <p:cNvPr id="51" name="Rectangle 50"/>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2"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1.5.1 Costs</a:t>
              </a: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 </a:t>
              </a:r>
              <a:r>
                <a:rPr lang="en-US" dirty="0" smtClean="0">
                  <a:solidFill>
                    <a:schemeClr val="bg1">
                      <a:lumMod val="50000"/>
                    </a:schemeClr>
                  </a:solidFill>
                  <a:effectLst>
                    <a:outerShdw blurRad="50800" dist="38100" dir="2700000" algn="tl" rotWithShape="0">
                      <a:srgbClr val="000000">
                        <a:alpha val="43000"/>
                      </a:srgbClr>
                    </a:outerShdw>
                  </a:effectLst>
                  <a:latin typeface="Gill Sans"/>
                </a:rPr>
                <a:t>of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Production</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53"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56" name="TextBox 55"/>
          <p:cNvSpPr txBox="1"/>
          <p:nvPr/>
        </p:nvSpPr>
        <p:spPr>
          <a:xfrm>
            <a:off x="0" y="723900"/>
            <a:ext cx="9144000" cy="1015663"/>
          </a:xfrm>
          <a:prstGeom prst="rect">
            <a:avLst/>
          </a:prstGeom>
          <a:noFill/>
        </p:spPr>
        <p:txBody>
          <a:bodyPr wrap="square" rtlCol="0">
            <a:spAutoFit/>
          </a:bodyPr>
          <a:lstStyle/>
          <a:p>
            <a:r>
              <a:rPr lang="en-US" sz="2400" dirty="0" smtClean="0">
                <a:solidFill>
                  <a:srgbClr val="FF0000"/>
                </a:solidFill>
              </a:rPr>
              <a:t>Revenues for an Imperfect Competitor</a:t>
            </a:r>
          </a:p>
          <a:p>
            <a:r>
              <a:rPr lang="en-US" dirty="0" smtClean="0"/>
              <a:t>The firm whose revenues were in the table on the previous slide will see the following Demand, Average Revenue, Marginal Revenue and Total Revenue:</a:t>
            </a:r>
            <a:endParaRPr lang="en-US" sz="1600" b="1" dirty="0" smtClean="0"/>
          </a:p>
        </p:txBody>
      </p:sp>
      <p:sp>
        <p:nvSpPr>
          <p:cNvPr id="2" name="TextBox 1"/>
          <p:cNvSpPr txBox="1"/>
          <p:nvPr/>
        </p:nvSpPr>
        <p:spPr>
          <a:xfrm>
            <a:off x="4410991" y="1714500"/>
            <a:ext cx="4733009" cy="4031873"/>
          </a:xfrm>
          <a:prstGeom prst="rect">
            <a:avLst/>
          </a:prstGeom>
          <a:noFill/>
        </p:spPr>
        <p:txBody>
          <a:bodyPr wrap="square" rtlCol="0">
            <a:spAutoFit/>
          </a:bodyPr>
          <a:lstStyle/>
          <a:p>
            <a:r>
              <a:rPr lang="en-US" sz="1600" b="1" dirty="0" smtClean="0">
                <a:solidFill>
                  <a:srgbClr val="0000FF"/>
                </a:solidFill>
              </a:rPr>
              <a:t>Points to notice about the imperfect competitor:</a:t>
            </a:r>
          </a:p>
          <a:p>
            <a:pPr marL="285750" indent="-285750">
              <a:buFont typeface="Arial" pitchFamily="34" charset="0"/>
              <a:buChar char="•"/>
            </a:pPr>
            <a:r>
              <a:rPr lang="en-US" sz="1600" dirty="0" smtClean="0"/>
              <a:t>To sell more output, this firm must lower its price</a:t>
            </a:r>
          </a:p>
          <a:p>
            <a:pPr marL="285750" indent="-285750">
              <a:buFont typeface="Arial" pitchFamily="34" charset="0"/>
              <a:buChar char="•"/>
            </a:pPr>
            <a:r>
              <a:rPr lang="en-US" sz="1600" dirty="0" smtClean="0"/>
              <a:t>As it sells more output, its MR falls faster than the price, so the MR curve is always below the Demand curve (except at an output of 1 unit, when MR=P)</a:t>
            </a:r>
          </a:p>
          <a:p>
            <a:pPr marL="285750" indent="-285750">
              <a:buFont typeface="Arial" pitchFamily="34" charset="0"/>
              <a:buChar char="•"/>
            </a:pPr>
            <a:r>
              <a:rPr lang="en-US" sz="1600" dirty="0" smtClean="0"/>
              <a:t>The firm’s total revenues rise as its output increases, until the 6</a:t>
            </a:r>
            <a:r>
              <a:rPr lang="en-US" sz="1600" baseline="30000" dirty="0" smtClean="0"/>
              <a:t>th</a:t>
            </a:r>
            <a:r>
              <a:rPr lang="en-US" sz="1600" dirty="0" smtClean="0"/>
              <a:t> unit, when the firm’s MR has become negative. MR is the change in TR, so when MR is negative, TR begins to fall.</a:t>
            </a:r>
          </a:p>
          <a:p>
            <a:pPr marL="285750" indent="-285750">
              <a:buFont typeface="Arial" pitchFamily="34" charset="0"/>
              <a:buChar char="•"/>
            </a:pPr>
            <a:r>
              <a:rPr lang="en-US" sz="1600" dirty="0" smtClean="0"/>
              <a:t>The firm would never want to sell more than 5 units. This would cause the firm’s costs to rise while its revenues fall, meaning the firm’s profits would be shrinking.</a:t>
            </a:r>
          </a:p>
          <a:p>
            <a:pPr marL="285750" indent="-285750">
              <a:buFont typeface="Arial" pitchFamily="34" charset="0"/>
              <a:buChar char="•"/>
            </a:pPr>
            <a:r>
              <a:rPr lang="en-US" sz="1600" dirty="0" smtClean="0"/>
              <a:t>The demand curve has a n elastic range and an inelastic range, based on the </a:t>
            </a:r>
            <a:r>
              <a:rPr lang="en-US" sz="1600" i="1" dirty="0" smtClean="0"/>
              <a:t>total revenue test of elasticity</a:t>
            </a:r>
            <a:endParaRPr lang="en-US" sz="1600" dirty="0" smtClean="0"/>
          </a:p>
        </p:txBody>
      </p:sp>
      <p:pic>
        <p:nvPicPr>
          <p:cNvPr id="11" name="Picture 10"/>
          <p:cNvPicPr/>
          <p:nvPr/>
        </p:nvPicPr>
        <p:blipFill>
          <a:blip r:embed="rId3"/>
          <a:stretch>
            <a:fillRect/>
          </a:stretch>
        </p:blipFill>
        <p:spPr>
          <a:xfrm>
            <a:off x="0" y="1815763"/>
            <a:ext cx="4410991" cy="3708737"/>
          </a:xfrm>
          <a:prstGeom prst="rect">
            <a:avLst/>
          </a:prstGeom>
          <a:solidFill>
            <a:srgbClr val="FFFFFF"/>
          </a:solidFill>
          <a:ln>
            <a:noFill/>
            <a:prstDash/>
          </a:ln>
        </p:spPr>
      </p:pic>
      <p:sp>
        <p:nvSpPr>
          <p:cNvPr id="12" name="TextBox 11"/>
          <p:cNvSpPr txBox="1"/>
          <p:nvPr/>
        </p:nvSpPr>
        <p:spPr>
          <a:xfrm>
            <a:off x="5181600" y="190500"/>
            <a:ext cx="2578100" cy="307777"/>
          </a:xfrm>
          <a:prstGeom prst="rect">
            <a:avLst/>
          </a:prstGeom>
          <a:noFill/>
        </p:spPr>
        <p:txBody>
          <a:bodyPr vert="horz" wrap="square" rtlCol="0">
            <a:spAutoFit/>
          </a:bodyPr>
          <a:lstStyle/>
          <a:p>
            <a:pPr algn="ctr"/>
            <a:r>
              <a:rPr lang="en-US" sz="1400" i="1" dirty="0" smtClean="0">
                <a:latin typeface="Lucida Sans - 16"/>
              </a:rPr>
              <a:t>Revenues</a:t>
            </a:r>
            <a:endParaRPr lang="en-US" sz="1400" i="1" dirty="0">
              <a:latin typeface="Lucida Sans - 16"/>
            </a:endParaRPr>
          </a:p>
        </p:txBody>
      </p:sp>
    </p:spTree>
    <p:extLst>
      <p:ext uri="{BB962C8B-B14F-4D97-AF65-F5344CB8AC3E}">
        <p14:creationId xmlns:p14="http://schemas.microsoft.com/office/powerpoint/2010/main" val="85762738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 name="Group 11"/>
          <p:cNvGrpSpPr/>
          <p:nvPr/>
        </p:nvGrpSpPr>
        <p:grpSpPr>
          <a:xfrm>
            <a:off x="0" y="0"/>
            <a:ext cx="9144000" cy="697260"/>
            <a:chOff x="0" y="0"/>
            <a:chExt cx="9144000" cy="836712"/>
          </a:xfrm>
        </p:grpSpPr>
        <p:sp>
          <p:nvSpPr>
            <p:cNvPr id="51" name="Rectangle 50"/>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2"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1.5.1 Costs</a:t>
              </a: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 </a:t>
              </a:r>
              <a:r>
                <a:rPr lang="en-US" dirty="0" smtClean="0">
                  <a:solidFill>
                    <a:schemeClr val="bg1">
                      <a:lumMod val="50000"/>
                    </a:schemeClr>
                  </a:solidFill>
                  <a:effectLst>
                    <a:outerShdw blurRad="50800" dist="38100" dir="2700000" algn="tl" rotWithShape="0">
                      <a:srgbClr val="000000">
                        <a:alpha val="43000"/>
                      </a:srgbClr>
                    </a:outerShdw>
                  </a:effectLst>
                  <a:latin typeface="Gill Sans"/>
                </a:rPr>
                <a:t>of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Production</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53"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56" name="TextBox 55"/>
          <p:cNvSpPr txBox="1"/>
          <p:nvPr/>
        </p:nvSpPr>
        <p:spPr>
          <a:xfrm>
            <a:off x="0" y="723900"/>
            <a:ext cx="9144000" cy="4770537"/>
          </a:xfrm>
          <a:prstGeom prst="rect">
            <a:avLst/>
          </a:prstGeom>
          <a:noFill/>
        </p:spPr>
        <p:txBody>
          <a:bodyPr wrap="square" rtlCol="0">
            <a:spAutoFit/>
          </a:bodyPr>
          <a:lstStyle/>
          <a:p>
            <a:r>
              <a:rPr lang="en-US" sz="2400" dirty="0" smtClean="0">
                <a:solidFill>
                  <a:srgbClr val="FF0000"/>
                </a:solidFill>
              </a:rPr>
              <a:t>The Profit Maximization Rule </a:t>
            </a:r>
          </a:p>
          <a:p>
            <a:r>
              <a:rPr lang="en-US" dirty="0" smtClean="0"/>
              <a:t>Considering its costs and revenues, a firm must decide how much output it should produce to maximize its economic profits. </a:t>
            </a:r>
            <a:endParaRPr lang="en-US" b="1" dirty="0"/>
          </a:p>
          <a:p>
            <a:pPr marL="285750" indent="-285750">
              <a:buFont typeface="Arial" pitchFamily="34" charset="0"/>
              <a:buChar char="•"/>
            </a:pPr>
            <a:r>
              <a:rPr lang="en-US" b="1" dirty="0" smtClean="0">
                <a:solidFill>
                  <a:srgbClr val="0000FF"/>
                </a:solidFill>
              </a:rPr>
              <a:t>Economic Profits </a:t>
            </a:r>
            <a:r>
              <a:rPr lang="en-US" dirty="0" smtClean="0"/>
              <a:t>= Total Revenues – Total Costs</a:t>
            </a:r>
            <a:endParaRPr lang="en-US" dirty="0"/>
          </a:p>
          <a:p>
            <a:pPr marL="285750" indent="-285750">
              <a:buFont typeface="Arial" pitchFamily="34" charset="0"/>
              <a:buChar char="•"/>
            </a:pPr>
            <a:r>
              <a:rPr lang="en-US" b="1" dirty="0" smtClean="0">
                <a:solidFill>
                  <a:srgbClr val="0000FF"/>
                </a:solidFill>
              </a:rPr>
              <a:t>Per-unit Profit </a:t>
            </a:r>
            <a:r>
              <a:rPr lang="en-US" dirty="0" smtClean="0"/>
              <a:t>= Average Revenue – Average Total Cost </a:t>
            </a:r>
          </a:p>
          <a:p>
            <a:endParaRPr lang="en-US" dirty="0"/>
          </a:p>
          <a:p>
            <a:r>
              <a:rPr lang="en-US" b="1" dirty="0" smtClean="0">
                <a:solidFill>
                  <a:srgbClr val="F30D33"/>
                </a:solidFill>
              </a:rPr>
              <a:t>The Profit-</a:t>
            </a:r>
            <a:r>
              <a:rPr lang="en-US" b="1" dirty="0" err="1" smtClean="0">
                <a:solidFill>
                  <a:srgbClr val="F30D33"/>
                </a:solidFill>
              </a:rPr>
              <a:t>Maximizaton</a:t>
            </a:r>
            <a:r>
              <a:rPr lang="en-US" b="1" dirty="0" smtClean="0">
                <a:solidFill>
                  <a:srgbClr val="F30D33"/>
                </a:solidFill>
              </a:rPr>
              <a:t> Rule: </a:t>
            </a:r>
            <a:r>
              <a:rPr lang="en-US" i="1" dirty="0" smtClean="0">
                <a:solidFill>
                  <a:srgbClr val="F30D33"/>
                </a:solidFill>
              </a:rPr>
              <a:t>To maximize its total economic profits, a firm should produce at the level of output at which its marginal revenue equals its marginal cost</a:t>
            </a:r>
            <a:endParaRPr lang="en-US" b="1" i="1" dirty="0">
              <a:solidFill>
                <a:srgbClr val="F30D33"/>
              </a:solidFill>
            </a:endParaRPr>
          </a:p>
          <a:p>
            <a:pPr marL="342900" indent="-342900">
              <a:buFont typeface="Arial" pitchFamily="34" charset="0"/>
              <a:buChar char="•"/>
            </a:pPr>
            <a:r>
              <a:rPr lang="en-US" sz="1600" dirty="0" smtClean="0"/>
              <a:t>For a perfect competitor, the P=MR, so the profit-maximizing firm should produce where its MC=P.</a:t>
            </a:r>
            <a:endParaRPr lang="en-US" sz="1600" dirty="0"/>
          </a:p>
          <a:p>
            <a:pPr marL="342900" indent="-342900">
              <a:buFont typeface="Arial" pitchFamily="34" charset="0"/>
              <a:buChar char="•"/>
            </a:pPr>
            <a:r>
              <a:rPr lang="en-US" sz="1600" dirty="0" smtClean="0"/>
              <a:t>For an imperfect competitor, the P&gt;MR, so the profit-maximizing firm will produce at a quantity where its MC=MR. </a:t>
            </a:r>
          </a:p>
          <a:p>
            <a:endParaRPr lang="en-US" dirty="0"/>
          </a:p>
          <a:p>
            <a:r>
              <a:rPr lang="en-US" sz="1600" b="1" i="1" dirty="0" smtClean="0"/>
              <a:t>Rationale for the MC=MR Rule: </a:t>
            </a:r>
            <a:r>
              <a:rPr lang="en-US" sz="1600" i="1" dirty="0" smtClean="0"/>
              <a:t>If a firm is producing at a point where its MR&gt;MC, the firm’s total profits will rise if it continues to increase its output, since the additional revenue earned will exceed the additional costs. If a firm is producing at a point where MC&gt;MR, the firm should reduce its output because the additional costs of the last units exceed the additional revenue. </a:t>
            </a:r>
            <a:endParaRPr lang="en-US" sz="2000" i="1" dirty="0" smtClean="0">
              <a:solidFill>
                <a:srgbClr val="FF0000"/>
              </a:solidFill>
            </a:endParaRPr>
          </a:p>
          <a:p>
            <a:pPr algn="ctr"/>
            <a:r>
              <a:rPr lang="en-US" sz="2400" i="1" dirty="0" smtClean="0">
                <a:solidFill>
                  <a:srgbClr val="FF0000"/>
                </a:solidFill>
              </a:rPr>
              <a:t>When MC=MR, the firm’s total profits are maximized</a:t>
            </a:r>
          </a:p>
        </p:txBody>
      </p:sp>
      <p:sp>
        <p:nvSpPr>
          <p:cNvPr id="10" name="TextBox 9"/>
          <p:cNvSpPr txBox="1"/>
          <p:nvPr/>
        </p:nvSpPr>
        <p:spPr>
          <a:xfrm>
            <a:off x="5181600" y="190500"/>
            <a:ext cx="2578100" cy="307777"/>
          </a:xfrm>
          <a:prstGeom prst="rect">
            <a:avLst/>
          </a:prstGeom>
          <a:noFill/>
        </p:spPr>
        <p:txBody>
          <a:bodyPr vert="horz" wrap="square" rtlCol="0">
            <a:spAutoFit/>
          </a:bodyPr>
          <a:lstStyle/>
          <a:p>
            <a:pPr algn="ctr"/>
            <a:r>
              <a:rPr lang="en-US" sz="1400" i="1" dirty="0" smtClean="0">
                <a:latin typeface="Lucida Sans - 16"/>
              </a:rPr>
              <a:t>Profit Maximization</a:t>
            </a:r>
            <a:endParaRPr lang="en-US" sz="1400" i="1" dirty="0">
              <a:latin typeface="Lucida Sans - 16"/>
            </a:endParaRPr>
          </a:p>
        </p:txBody>
      </p:sp>
    </p:spTree>
    <p:extLst>
      <p:ext uri="{BB962C8B-B14F-4D97-AF65-F5344CB8AC3E}">
        <p14:creationId xmlns:p14="http://schemas.microsoft.com/office/powerpoint/2010/main" val="137934687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82471" y="2476499"/>
            <a:ext cx="6470729" cy="2971801"/>
            <a:chOff x="457835" y="1943099"/>
            <a:chExt cx="8152765" cy="3744307"/>
          </a:xfrm>
        </p:grpSpPr>
        <p:pic>
          <p:nvPicPr>
            <p:cNvPr id="9" name="Picture 8"/>
            <p:cNvPicPr/>
            <p:nvPr/>
          </p:nvPicPr>
          <p:blipFill>
            <a:blip r:embed="rId2"/>
            <a:stretch>
              <a:fillRect/>
            </a:stretch>
          </p:blipFill>
          <p:spPr>
            <a:xfrm>
              <a:off x="4723966" y="1943099"/>
              <a:ext cx="3886634" cy="3744307"/>
            </a:xfrm>
            <a:prstGeom prst="rect">
              <a:avLst/>
            </a:prstGeom>
            <a:solidFill>
              <a:srgbClr val="FFFFFF"/>
            </a:solidFill>
            <a:ln>
              <a:noFill/>
              <a:prstDash/>
            </a:ln>
          </p:spPr>
        </p:pic>
        <p:grpSp>
          <p:nvGrpSpPr>
            <p:cNvPr id="3" name="Group 2"/>
            <p:cNvGrpSpPr/>
            <p:nvPr/>
          </p:nvGrpSpPr>
          <p:grpSpPr>
            <a:xfrm>
              <a:off x="457835" y="1943100"/>
              <a:ext cx="7238365" cy="3362325"/>
              <a:chOff x="457835" y="1943100"/>
              <a:chExt cx="7238365" cy="3362325"/>
            </a:xfrm>
          </p:grpSpPr>
          <p:pic>
            <p:nvPicPr>
              <p:cNvPr id="8" name="Picture 7"/>
              <p:cNvPicPr/>
              <p:nvPr/>
            </p:nvPicPr>
            <p:blipFill>
              <a:blip r:embed="rId3"/>
              <a:stretch>
                <a:fillRect/>
              </a:stretch>
            </p:blipFill>
            <p:spPr>
              <a:xfrm>
                <a:off x="457835" y="1943100"/>
                <a:ext cx="3809365" cy="3362325"/>
              </a:xfrm>
              <a:prstGeom prst="rect">
                <a:avLst/>
              </a:prstGeom>
              <a:solidFill>
                <a:srgbClr val="FFFFFF"/>
              </a:solidFill>
              <a:ln>
                <a:noFill/>
                <a:prstDash/>
              </a:ln>
            </p:spPr>
          </p:pic>
          <p:sp>
            <p:nvSpPr>
              <p:cNvPr id="2" name="TextBox 1"/>
              <p:cNvSpPr txBox="1"/>
              <p:nvPr/>
            </p:nvSpPr>
            <p:spPr>
              <a:xfrm>
                <a:off x="1600200" y="2011326"/>
                <a:ext cx="1752600" cy="584775"/>
              </a:xfrm>
              <a:prstGeom prst="rect">
                <a:avLst/>
              </a:prstGeom>
              <a:noFill/>
            </p:spPr>
            <p:txBody>
              <a:bodyPr wrap="square" rtlCol="0">
                <a:spAutoFit/>
              </a:bodyPr>
              <a:lstStyle/>
              <a:p>
                <a:pPr algn="ctr"/>
                <a:r>
                  <a:rPr lang="en-US" sz="1600" dirty="0" smtClean="0"/>
                  <a:t>Perfectly Competitive Firm</a:t>
                </a:r>
                <a:endParaRPr lang="en-US" sz="1600" dirty="0"/>
              </a:p>
            </p:txBody>
          </p:sp>
          <p:sp>
            <p:nvSpPr>
              <p:cNvPr id="12" name="TextBox 11"/>
              <p:cNvSpPr txBox="1"/>
              <p:nvPr/>
            </p:nvSpPr>
            <p:spPr>
              <a:xfrm>
                <a:off x="5943600" y="1943100"/>
                <a:ext cx="1752600" cy="584775"/>
              </a:xfrm>
              <a:prstGeom prst="rect">
                <a:avLst/>
              </a:prstGeom>
              <a:noFill/>
            </p:spPr>
            <p:txBody>
              <a:bodyPr wrap="square" rtlCol="0">
                <a:spAutoFit/>
              </a:bodyPr>
              <a:lstStyle/>
              <a:p>
                <a:pPr algn="ctr"/>
                <a:r>
                  <a:rPr lang="en-US" sz="1600" dirty="0" smtClean="0"/>
                  <a:t>Imperfectly Competitive Firm</a:t>
                </a:r>
                <a:endParaRPr lang="en-US" sz="1600" dirty="0"/>
              </a:p>
            </p:txBody>
          </p:sp>
        </p:grpSp>
      </p:grpSp>
      <p:grpSp>
        <p:nvGrpSpPr>
          <p:cNvPr id="50" name="Group 11"/>
          <p:cNvGrpSpPr/>
          <p:nvPr/>
        </p:nvGrpSpPr>
        <p:grpSpPr>
          <a:xfrm>
            <a:off x="0" y="0"/>
            <a:ext cx="9144000" cy="697260"/>
            <a:chOff x="0" y="0"/>
            <a:chExt cx="9144000" cy="836712"/>
          </a:xfrm>
        </p:grpSpPr>
        <p:sp>
          <p:nvSpPr>
            <p:cNvPr id="51" name="Rectangle 50"/>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2"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1.5.1 Costs</a:t>
              </a: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 </a:t>
              </a:r>
              <a:r>
                <a:rPr lang="en-US" dirty="0" smtClean="0">
                  <a:solidFill>
                    <a:schemeClr val="bg1">
                      <a:lumMod val="50000"/>
                    </a:schemeClr>
                  </a:solidFill>
                  <a:effectLst>
                    <a:outerShdw blurRad="50800" dist="38100" dir="2700000" algn="tl" rotWithShape="0">
                      <a:srgbClr val="000000">
                        <a:alpha val="43000"/>
                      </a:srgbClr>
                    </a:outerShdw>
                  </a:effectLst>
                  <a:latin typeface="Gill Sans"/>
                </a:rPr>
                <a:t>of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Production</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53" name="Content Placeholder 28" descr="WW badge.jpg"/>
            <p:cNvPicPr>
              <a:picLocks noChangeAspect="1"/>
            </p:cNvPicPr>
            <p:nvPr/>
          </p:nvPicPr>
          <p:blipFill>
            <a:blip r:embed="rId4"/>
            <a:stretch>
              <a:fillRect/>
            </a:stretch>
          </p:blipFill>
          <p:spPr>
            <a:xfrm>
              <a:off x="7740352" y="116632"/>
              <a:ext cx="1192088" cy="524519"/>
            </a:xfrm>
            <a:prstGeom prst="rect">
              <a:avLst/>
            </a:prstGeom>
          </p:spPr>
        </p:pic>
      </p:grpSp>
      <p:sp>
        <p:nvSpPr>
          <p:cNvPr id="56" name="TextBox 55"/>
          <p:cNvSpPr txBox="1"/>
          <p:nvPr/>
        </p:nvSpPr>
        <p:spPr>
          <a:xfrm>
            <a:off x="0" y="723900"/>
            <a:ext cx="9144000" cy="1508105"/>
          </a:xfrm>
          <a:prstGeom prst="rect">
            <a:avLst/>
          </a:prstGeom>
          <a:noFill/>
        </p:spPr>
        <p:txBody>
          <a:bodyPr wrap="square" rtlCol="0">
            <a:spAutoFit/>
          </a:bodyPr>
          <a:lstStyle/>
          <a:p>
            <a:r>
              <a:rPr lang="en-US" sz="2400" dirty="0" smtClean="0">
                <a:solidFill>
                  <a:srgbClr val="FF0000"/>
                </a:solidFill>
              </a:rPr>
              <a:t>The Profit Maximization Rule </a:t>
            </a:r>
          </a:p>
          <a:p>
            <a:r>
              <a:rPr lang="en-US" dirty="0" smtClean="0"/>
              <a:t>Consider the firms below. </a:t>
            </a:r>
          </a:p>
          <a:p>
            <a:pPr marL="285750" indent="-285750">
              <a:buFont typeface="Arial" pitchFamily="34" charset="0"/>
              <a:buChar char="•"/>
            </a:pPr>
            <a:r>
              <a:rPr lang="en-US" sz="1600" dirty="0" smtClean="0"/>
              <a:t>The competitive, price-taking firm on the left will produce where its MC=MR, at a quantity of 6 units and at the market price of $50. </a:t>
            </a:r>
          </a:p>
          <a:p>
            <a:pPr marL="285750" indent="-285750">
              <a:buFont typeface="Arial" pitchFamily="34" charset="0"/>
              <a:buChar char="•"/>
            </a:pPr>
            <a:r>
              <a:rPr lang="en-US" sz="1600" dirty="0" smtClean="0"/>
              <a:t>The firm on the right, a price-making monopolist, will produce a lower quantity and sell at a higher price. </a:t>
            </a:r>
            <a:endParaRPr lang="en-US" sz="2000" i="1" dirty="0" smtClean="0">
              <a:solidFill>
                <a:srgbClr val="FF0000"/>
              </a:solidFill>
            </a:endParaRPr>
          </a:p>
        </p:txBody>
      </p:sp>
      <p:sp>
        <p:nvSpPr>
          <p:cNvPr id="14" name="TextBox 13"/>
          <p:cNvSpPr txBox="1"/>
          <p:nvPr/>
        </p:nvSpPr>
        <p:spPr>
          <a:xfrm>
            <a:off x="5181600" y="190500"/>
            <a:ext cx="2578100" cy="307777"/>
          </a:xfrm>
          <a:prstGeom prst="rect">
            <a:avLst/>
          </a:prstGeom>
          <a:noFill/>
        </p:spPr>
        <p:txBody>
          <a:bodyPr vert="horz" wrap="square" rtlCol="0">
            <a:spAutoFit/>
          </a:bodyPr>
          <a:lstStyle/>
          <a:p>
            <a:pPr algn="ctr"/>
            <a:r>
              <a:rPr lang="en-US" sz="1400" i="1" dirty="0" smtClean="0">
                <a:latin typeface="Lucida Sans - 16"/>
              </a:rPr>
              <a:t>Profit Maximization</a:t>
            </a:r>
            <a:endParaRPr lang="en-US" sz="1400" i="1" dirty="0">
              <a:latin typeface="Lucida Sans - 16"/>
            </a:endParaRPr>
          </a:p>
        </p:txBody>
      </p:sp>
      <p:graphicFrame>
        <p:nvGraphicFramePr>
          <p:cNvPr id="15" name="Table 14"/>
          <p:cNvGraphicFramePr>
            <a:graphicFrameLocks noGrp="1"/>
          </p:cNvGraphicFramePr>
          <p:nvPr>
            <p:extLst>
              <p:ext uri="{D42A27DB-BD31-4B8C-83A1-F6EECF244321}">
                <p14:modId xmlns:p14="http://schemas.microsoft.com/office/powerpoint/2010/main" val="4169902736"/>
              </p:ext>
            </p:extLst>
          </p:nvPr>
        </p:nvGraphicFramePr>
        <p:xfrm>
          <a:off x="6705600" y="2250313"/>
          <a:ext cx="2429222" cy="3458274"/>
        </p:xfrm>
        <a:graphic>
          <a:graphicData uri="http://schemas.openxmlformats.org/drawingml/2006/table">
            <a:tbl>
              <a:tblPr bandRow="1">
                <a:tableStyleId>{7DF18680-E054-41AD-8BC1-D1AEF772440D}</a:tableStyleId>
              </a:tblPr>
              <a:tblGrid>
                <a:gridCol w="2429222"/>
              </a:tblGrid>
              <a:tr h="167519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1" dirty="0" smtClean="0">
                          <a:solidFill>
                            <a:srgbClr val="0000CC"/>
                          </a:solidFill>
                          <a:latin typeface="+mn-lt"/>
                          <a:cs typeface="Arial" pitchFamily="34" charset="0"/>
                        </a:rPr>
                        <a:t>Normal profit:</a:t>
                      </a:r>
                      <a:r>
                        <a:rPr lang="en-US" sz="1400" dirty="0" smtClean="0">
                          <a:solidFill>
                            <a:srgbClr val="0000CC"/>
                          </a:solidFill>
                          <a:latin typeface="+mn-lt"/>
                          <a:cs typeface="Arial" pitchFamily="34" charset="0"/>
                        </a:rPr>
                        <a:t>  </a:t>
                      </a:r>
                      <a:r>
                        <a:rPr lang="en-US" sz="1400" dirty="0" smtClean="0">
                          <a:solidFill>
                            <a:srgbClr val="000000"/>
                          </a:solidFill>
                          <a:latin typeface="+mn-lt"/>
                          <a:cs typeface="Arial" pitchFamily="34" charset="0"/>
                        </a:rPr>
                        <a:t>the minimum level of profit needed just to keep an entrepreneur operating in his current market. If he does not earn normal profit, an entrepreneur will direct his skills towards another market.</a:t>
                      </a:r>
                      <a:endParaRPr lang="en-US" sz="1400" dirty="0">
                        <a:latin typeface="+mn-lt"/>
                      </a:endParaRPr>
                    </a:p>
                  </a:txBody>
                  <a:tcPr marT="38100" marB="38100">
                    <a:solidFill>
                      <a:schemeClr val="accent5">
                        <a:tint val="40000"/>
                        <a:alpha val="49000"/>
                      </a:schemeClr>
                    </a:solidFill>
                  </a:tcPr>
                </a:tc>
              </a:tr>
              <a:tr h="167519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1" dirty="0" smtClean="0">
                          <a:solidFill>
                            <a:srgbClr val="FF0000"/>
                          </a:solidFill>
                          <a:latin typeface="+mn-lt"/>
                        </a:rPr>
                        <a:t>Economic profit:</a:t>
                      </a:r>
                      <a:r>
                        <a:rPr lang="en-US" sz="1400" dirty="0" smtClean="0">
                          <a:solidFill>
                            <a:srgbClr val="FF0000"/>
                          </a:solidFill>
                          <a:latin typeface="+mn-lt"/>
                        </a:rPr>
                        <a:t> </a:t>
                      </a:r>
                      <a:r>
                        <a:rPr lang="en-US" sz="1400" dirty="0" smtClean="0">
                          <a:solidFill>
                            <a:srgbClr val="000000"/>
                          </a:solidFill>
                          <a:latin typeface="+mn-lt"/>
                        </a:rPr>
                        <a:t>also called “abnormal profits". When revenues exceed all costs and normal profit. Firms are attracted to industries where economic profits are being earned.</a:t>
                      </a:r>
                      <a:endParaRPr lang="en-US" sz="1400" dirty="0" smtClean="0">
                        <a:latin typeface="+mn-lt"/>
                      </a:endParaRPr>
                    </a:p>
                  </a:txBody>
                  <a:tcPr marT="38100" marB="38100">
                    <a:solidFill>
                      <a:schemeClr val="accent5">
                        <a:tint val="40000"/>
                        <a:alpha val="49000"/>
                      </a:schemeClr>
                    </a:solidFill>
                  </a:tcPr>
                </a:tc>
              </a:tr>
            </a:tbl>
          </a:graphicData>
        </a:graphic>
      </p:graphicFrame>
    </p:spTree>
    <p:extLst>
      <p:ext uri="{BB962C8B-B14F-4D97-AF65-F5344CB8AC3E}">
        <p14:creationId xmlns:p14="http://schemas.microsoft.com/office/powerpoint/2010/main" val="249343542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 name="Group 11"/>
          <p:cNvGrpSpPr/>
          <p:nvPr/>
        </p:nvGrpSpPr>
        <p:grpSpPr>
          <a:xfrm>
            <a:off x="0" y="0"/>
            <a:ext cx="9144000" cy="697260"/>
            <a:chOff x="0" y="0"/>
            <a:chExt cx="9144000" cy="836712"/>
          </a:xfrm>
        </p:grpSpPr>
        <p:sp>
          <p:nvSpPr>
            <p:cNvPr id="51" name="Rectangle 50"/>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2"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1.5.1 Costs</a:t>
              </a: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 </a:t>
              </a:r>
              <a:r>
                <a:rPr lang="en-US" dirty="0" smtClean="0">
                  <a:solidFill>
                    <a:schemeClr val="bg1">
                      <a:lumMod val="50000"/>
                    </a:schemeClr>
                  </a:solidFill>
                  <a:effectLst>
                    <a:outerShdw blurRad="50800" dist="38100" dir="2700000" algn="tl" rotWithShape="0">
                      <a:srgbClr val="000000">
                        <a:alpha val="43000"/>
                      </a:srgbClr>
                    </a:outerShdw>
                  </a:effectLst>
                  <a:latin typeface="Gill Sans"/>
                </a:rPr>
                <a:t>of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Production</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53" name="Content Placeholder 28" descr="WW badge.jpg"/>
            <p:cNvPicPr>
              <a:picLocks noChangeAspect="1"/>
            </p:cNvPicPr>
            <p:nvPr/>
          </p:nvPicPr>
          <p:blipFill>
            <a:blip r:embed="rId3"/>
            <a:stretch>
              <a:fillRect/>
            </a:stretch>
          </p:blipFill>
          <p:spPr>
            <a:xfrm>
              <a:off x="7740352" y="116632"/>
              <a:ext cx="1192088" cy="524519"/>
            </a:xfrm>
            <a:prstGeom prst="rect">
              <a:avLst/>
            </a:prstGeom>
          </p:spPr>
        </p:pic>
      </p:grpSp>
      <p:sp>
        <p:nvSpPr>
          <p:cNvPr id="14" name="TextBox 13"/>
          <p:cNvSpPr txBox="1"/>
          <p:nvPr/>
        </p:nvSpPr>
        <p:spPr>
          <a:xfrm>
            <a:off x="5181600" y="190500"/>
            <a:ext cx="2578100" cy="307777"/>
          </a:xfrm>
          <a:prstGeom prst="rect">
            <a:avLst/>
          </a:prstGeom>
          <a:noFill/>
        </p:spPr>
        <p:txBody>
          <a:bodyPr vert="horz" wrap="square" rtlCol="0">
            <a:spAutoFit/>
          </a:bodyPr>
          <a:lstStyle/>
          <a:p>
            <a:pPr algn="ctr"/>
            <a:r>
              <a:rPr lang="en-US" sz="1400" i="1" dirty="0" smtClean="0">
                <a:latin typeface="Lucida Sans - 16"/>
              </a:rPr>
              <a:t>Profit Maximization</a:t>
            </a:r>
            <a:endParaRPr lang="en-US" sz="1400" i="1" dirty="0">
              <a:latin typeface="Lucida Sans - 16"/>
            </a:endParaRPr>
          </a:p>
        </p:txBody>
      </p:sp>
      <p:sp>
        <p:nvSpPr>
          <p:cNvPr id="5" name="Rectangle 4"/>
          <p:cNvSpPr/>
          <p:nvPr/>
        </p:nvSpPr>
        <p:spPr>
          <a:xfrm>
            <a:off x="2286000" y="5030569"/>
            <a:ext cx="4572000" cy="646331"/>
          </a:xfrm>
          <a:prstGeom prst="rect">
            <a:avLst/>
          </a:prstGeom>
        </p:spPr>
        <p:txBody>
          <a:bodyPr>
            <a:spAutoFit/>
          </a:bodyPr>
          <a:lstStyle/>
          <a:p>
            <a:pPr algn="ctr" fontAlgn="base"/>
            <a:r>
              <a:rPr lang="en-US" b="1" cap="all" dirty="0">
                <a:hlinkClick r:id="rId4" tooltip="Demand, Marginal Revenue and Profit Maximization for a Perfect Competitor"/>
              </a:rPr>
              <a:t>DEMAND, MARGINAL REVENUE AND PROFIT MAXIMIZATION FOR A PERFECT COMPETITOR</a:t>
            </a:r>
            <a:endParaRPr lang="en-US" b="1" cap="all" dirty="0"/>
          </a:p>
        </p:txBody>
      </p:sp>
      <p:pic>
        <p:nvPicPr>
          <p:cNvPr id="6" name="ivBLIlhag5w?version=3&amp;hl=en_US&amp;rel=0"/>
          <p:cNvPicPr>
            <a:picLocks noRot="1" noChangeAspect="1"/>
          </p:cNvPicPr>
          <p:nvPr>
            <a:videoFile r:link="rId1"/>
          </p:nvPr>
        </p:nvPicPr>
        <p:blipFill>
          <a:blip r:embed="rId5"/>
          <a:stretch>
            <a:fillRect/>
          </a:stretch>
        </p:blipFill>
        <p:spPr>
          <a:xfrm>
            <a:off x="0" y="723900"/>
            <a:ext cx="9144000" cy="4306669"/>
          </a:xfrm>
          <a:prstGeom prst="rect">
            <a:avLst/>
          </a:prstGeom>
        </p:spPr>
      </p:pic>
    </p:spTree>
    <p:extLst>
      <p:ext uri="{BB962C8B-B14F-4D97-AF65-F5344CB8AC3E}">
        <p14:creationId xmlns:p14="http://schemas.microsoft.com/office/powerpoint/2010/main" val="8094689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6"/>
                </p:tgtEl>
              </p:cMediaNode>
            </p:vide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1"/>
          <p:cNvGrpSpPr/>
          <p:nvPr/>
        </p:nvGrpSpPr>
        <p:grpSpPr>
          <a:xfrm>
            <a:off x="0" y="0"/>
            <a:ext cx="9144000" cy="697260"/>
            <a:chOff x="0" y="0"/>
            <a:chExt cx="9144000" cy="836712"/>
          </a:xfrm>
        </p:grpSpPr>
        <p:sp>
          <p:nvSpPr>
            <p:cNvPr id="13" name="Rectangle 12"/>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1.5.1 Costs</a:t>
              </a: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 </a:t>
              </a:r>
              <a:r>
                <a:rPr lang="en-US" dirty="0" smtClean="0">
                  <a:solidFill>
                    <a:schemeClr val="bg1">
                      <a:lumMod val="50000"/>
                    </a:schemeClr>
                  </a:solidFill>
                  <a:effectLst>
                    <a:outerShdw blurRad="50800" dist="38100" dir="2700000" algn="tl" rotWithShape="0">
                      <a:srgbClr val="000000">
                        <a:alpha val="43000"/>
                      </a:srgbClr>
                    </a:outerShdw>
                  </a:effectLst>
                  <a:latin typeface="Gill Sans"/>
                </a:rPr>
                <a:t>of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Production</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5"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4" name="TextBox 3"/>
          <p:cNvSpPr txBox="1"/>
          <p:nvPr/>
        </p:nvSpPr>
        <p:spPr>
          <a:xfrm>
            <a:off x="0" y="723900"/>
            <a:ext cx="9144000" cy="4708981"/>
          </a:xfrm>
          <a:prstGeom prst="rect">
            <a:avLst/>
          </a:prstGeom>
          <a:noFill/>
        </p:spPr>
        <p:txBody>
          <a:bodyPr wrap="square" rtlCol="0">
            <a:spAutoFit/>
          </a:bodyPr>
          <a:lstStyle/>
          <a:p>
            <a:r>
              <a:rPr lang="en-US" sz="2400" dirty="0" smtClean="0">
                <a:solidFill>
                  <a:srgbClr val="FF0000"/>
                </a:solidFill>
              </a:rPr>
              <a:t>Short-run versus Long-run Costs of Production</a:t>
            </a:r>
          </a:p>
          <a:p>
            <a:r>
              <a:rPr lang="en-US" dirty="0" smtClean="0"/>
              <a:t>When examining a firm’s costs, we must consider two periods of time.</a:t>
            </a:r>
          </a:p>
          <a:p>
            <a:pPr marL="285750" indent="-285750">
              <a:buFont typeface="Arial" pitchFamily="34" charset="0"/>
              <a:buChar char="•"/>
            </a:pPr>
            <a:r>
              <a:rPr lang="en-US" b="1" dirty="0" smtClean="0">
                <a:solidFill>
                  <a:srgbClr val="0000FF"/>
                </a:solidFill>
              </a:rPr>
              <a:t>The short-run: </a:t>
            </a:r>
            <a:r>
              <a:rPr lang="en-US" dirty="0" smtClean="0"/>
              <a:t>The period of time in which firms can vary only the amount of labor and the raw materials it uses in its production. Capital and land resources are fixed, and cannot be varied. </a:t>
            </a:r>
            <a:r>
              <a:rPr lang="en-US" b="1" dirty="0" smtClean="0"/>
              <a:t>Example: </a:t>
            </a:r>
            <a:r>
              <a:rPr lang="en-US" dirty="0" smtClean="0"/>
              <a:t>When the demand for American automobiles fell in the late 2000s, Ford and General Motors  responded in the short-run by reducing the size of their workforces. </a:t>
            </a:r>
          </a:p>
          <a:p>
            <a:pPr marL="285750" indent="-285750">
              <a:buFont typeface="Arial" pitchFamily="34" charset="0"/>
              <a:buChar char="•"/>
            </a:pPr>
            <a:r>
              <a:rPr lang="en-US" b="1" dirty="0" smtClean="0">
                <a:solidFill>
                  <a:srgbClr val="0000FF"/>
                </a:solidFill>
              </a:rPr>
              <a:t>The long-run: </a:t>
            </a:r>
            <a:r>
              <a:rPr lang="en-US" dirty="0" smtClean="0"/>
              <a:t>The period of time over which firms can vary the quantities of all resources they use in production. The quantities of labor, capital and land resources can all be varied in the long-run. </a:t>
            </a:r>
            <a:r>
              <a:rPr lang="en-US" b="1" dirty="0" smtClean="0"/>
              <a:t>Example: </a:t>
            </a:r>
            <a:r>
              <a:rPr lang="en-US" dirty="0" smtClean="0"/>
              <a:t>When demand for American automobiles remained week for over two years, Ford and General Motors began closing factories and selling off their capital equipment to foreign car manufacturers. </a:t>
            </a:r>
          </a:p>
          <a:p>
            <a:endParaRPr lang="en-US" b="1" dirty="0"/>
          </a:p>
          <a:p>
            <a:r>
              <a:rPr lang="en-US" b="1" dirty="0" smtClean="0"/>
              <a:t>Variable costs and fixed costs: </a:t>
            </a:r>
            <a:r>
              <a:rPr lang="en-US" dirty="0" smtClean="0"/>
              <a:t>A firm’s variable costs are those which change in the short-run as the firm changes its level of output. Fixed costs, on the other hand, remain constant as output varies in the short-run. </a:t>
            </a:r>
            <a:endParaRPr lang="en-US" b="1" dirty="0"/>
          </a:p>
          <a:p>
            <a:pPr algn="ctr"/>
            <a:r>
              <a:rPr lang="en-US" sz="2400" i="1" dirty="0" smtClean="0">
                <a:solidFill>
                  <a:srgbClr val="F30D33"/>
                </a:solidFill>
              </a:rPr>
              <a:t>In the long-run, all costs are variable, since all resources can be varied…</a:t>
            </a:r>
            <a:endParaRPr lang="en-US" sz="2400" i="1" dirty="0">
              <a:solidFill>
                <a:srgbClr val="F30D33"/>
              </a:solidFill>
            </a:endParaRPr>
          </a:p>
        </p:txBody>
      </p:sp>
      <p:sp>
        <p:nvSpPr>
          <p:cNvPr id="7" name="TextBox 6"/>
          <p:cNvSpPr txBox="1"/>
          <p:nvPr/>
        </p:nvSpPr>
        <p:spPr>
          <a:xfrm>
            <a:off x="5334000" y="187523"/>
            <a:ext cx="2425700" cy="307777"/>
          </a:xfrm>
          <a:prstGeom prst="rect">
            <a:avLst/>
          </a:prstGeom>
          <a:noFill/>
        </p:spPr>
        <p:txBody>
          <a:bodyPr vert="horz" wrap="square" rtlCol="0">
            <a:spAutoFit/>
          </a:bodyPr>
          <a:lstStyle/>
          <a:p>
            <a:pPr algn="ctr"/>
            <a:r>
              <a:rPr lang="en-US" sz="1400" i="1" dirty="0" smtClean="0">
                <a:latin typeface="Lucida Sans - 16"/>
              </a:rPr>
              <a:t>Costs of Production</a:t>
            </a:r>
            <a:endParaRPr lang="en-US" sz="1400" i="1" dirty="0">
              <a:latin typeface="Lucida Sans - 16"/>
            </a:endParaRPr>
          </a:p>
        </p:txBody>
      </p:sp>
    </p:spTree>
    <p:extLst>
      <p:ext uri="{BB962C8B-B14F-4D97-AF65-F5344CB8AC3E}">
        <p14:creationId xmlns:p14="http://schemas.microsoft.com/office/powerpoint/2010/main" val="152062340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1"/>
          <p:cNvGrpSpPr/>
          <p:nvPr/>
        </p:nvGrpSpPr>
        <p:grpSpPr>
          <a:xfrm>
            <a:off x="0" y="0"/>
            <a:ext cx="9144000" cy="697260"/>
            <a:chOff x="0" y="0"/>
            <a:chExt cx="9144000" cy="836712"/>
          </a:xfrm>
        </p:grpSpPr>
        <p:sp>
          <p:nvSpPr>
            <p:cNvPr id="13" name="Rectangle 12"/>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1.5.1 Costs</a:t>
              </a: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 </a:t>
              </a:r>
              <a:r>
                <a:rPr lang="en-US" dirty="0" smtClean="0">
                  <a:solidFill>
                    <a:schemeClr val="bg1">
                      <a:lumMod val="50000"/>
                    </a:schemeClr>
                  </a:solidFill>
                  <a:effectLst>
                    <a:outerShdw blurRad="50800" dist="38100" dir="2700000" algn="tl" rotWithShape="0">
                      <a:srgbClr val="000000">
                        <a:alpha val="43000"/>
                      </a:srgbClr>
                    </a:outerShdw>
                  </a:effectLst>
                  <a:latin typeface="Gill Sans"/>
                </a:rPr>
                <a:t>of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Production</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5"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59" name="TextBox 58"/>
          <p:cNvSpPr txBox="1"/>
          <p:nvPr/>
        </p:nvSpPr>
        <p:spPr>
          <a:xfrm>
            <a:off x="5196" y="3021934"/>
            <a:ext cx="9138804" cy="646331"/>
          </a:xfrm>
          <a:prstGeom prst="rect">
            <a:avLst/>
          </a:prstGeom>
          <a:noFill/>
        </p:spPr>
        <p:txBody>
          <a:bodyPr vert="horz" wrap="square" rtlCol="0">
            <a:spAutoFit/>
          </a:bodyPr>
          <a:lstStyle/>
          <a:p>
            <a:r>
              <a:rPr lang="en-US" dirty="0" smtClean="0">
                <a:solidFill>
                  <a:srgbClr val="221E1F"/>
                </a:solidFill>
              </a:rPr>
              <a:t>Explain the relationship in the short run between the marginal costs of a firm and its average total costs. (10 marks)</a:t>
            </a:r>
            <a:endParaRPr lang="en-US" dirty="0">
              <a:solidFill>
                <a:srgbClr val="221E1F"/>
              </a:solidFill>
            </a:endParaRPr>
          </a:p>
        </p:txBody>
      </p:sp>
      <p:sp>
        <p:nvSpPr>
          <p:cNvPr id="60" name="TextBox 59"/>
          <p:cNvSpPr txBox="1"/>
          <p:nvPr/>
        </p:nvSpPr>
        <p:spPr>
          <a:xfrm>
            <a:off x="12700" y="3683000"/>
            <a:ext cx="9131300" cy="1815882"/>
          </a:xfrm>
          <a:prstGeom prst="rect">
            <a:avLst/>
          </a:prstGeom>
          <a:noFill/>
        </p:spPr>
        <p:txBody>
          <a:bodyPr vert="horz" wrap="square" rtlCol="0">
            <a:spAutoFit/>
          </a:bodyPr>
          <a:lstStyle/>
          <a:p>
            <a:r>
              <a:rPr lang="en-US" sz="1400" i="1" dirty="0" smtClean="0">
                <a:cs typeface="Arial" pitchFamily="34" charset="0"/>
              </a:rPr>
              <a:t>The short-run refers to the "fixed-plant period" when capital and land are fixed and labor is the only variable resource. As output increases in the SR, marginal product of labor increases at first due to increased specialization, then diminishes as more labor is added to fixed land and capital. Marginal cost, which is the cost to the firm of the last unit produced, will fall as MP increases since the firm gets more output per dollar spent on inputs, then increases as MP decreases. </a:t>
            </a:r>
          </a:p>
          <a:p>
            <a:endParaRPr lang="en-US" sz="1400" i="1" dirty="0" smtClean="0">
              <a:cs typeface="Arial" pitchFamily="34" charset="0"/>
            </a:endParaRPr>
          </a:p>
          <a:p>
            <a:r>
              <a:rPr lang="en-US" sz="1400" i="1" dirty="0" smtClean="0">
                <a:cs typeface="Arial" pitchFamily="34" charset="0"/>
              </a:rPr>
              <a:t>Average total cost, which is the cost per unit of output, will fall as long as the marginal cost is lower than the average. MC will eventually increase due to diminishing returns, and intersect ATC at its lowest point. When MC is higher than ATC, ATC will begin to rise since the last unit produced cost more to the firm than the average cost.</a:t>
            </a:r>
            <a:endParaRPr lang="en-US" sz="1400" i="1" dirty="0">
              <a:cs typeface="Arial" pitchFamily="34" charset="0"/>
            </a:endParaRPr>
          </a:p>
        </p:txBody>
      </p:sp>
      <p:sp>
        <p:nvSpPr>
          <p:cNvPr id="61" name="TextBox 60"/>
          <p:cNvSpPr txBox="1"/>
          <p:nvPr/>
        </p:nvSpPr>
        <p:spPr>
          <a:xfrm>
            <a:off x="0" y="1169616"/>
            <a:ext cx="9144000" cy="646331"/>
          </a:xfrm>
          <a:prstGeom prst="rect">
            <a:avLst/>
          </a:prstGeom>
          <a:noFill/>
        </p:spPr>
        <p:txBody>
          <a:bodyPr vert="horz" wrap="square" rtlCol="0">
            <a:spAutoFit/>
          </a:bodyPr>
          <a:lstStyle/>
          <a:p>
            <a:r>
              <a:rPr lang="en-US" dirty="0" smtClean="0">
                <a:solidFill>
                  <a:srgbClr val="000000"/>
                </a:solidFill>
              </a:rPr>
              <a:t>State the law of diminishing returns and explain how it affects a firm's short-run costs of production? (10 marks)</a:t>
            </a:r>
            <a:endParaRPr lang="en-US" dirty="0">
              <a:solidFill>
                <a:srgbClr val="000000"/>
              </a:solidFill>
            </a:endParaRPr>
          </a:p>
        </p:txBody>
      </p:sp>
      <p:sp>
        <p:nvSpPr>
          <p:cNvPr id="62" name="TextBox 61"/>
          <p:cNvSpPr txBox="1"/>
          <p:nvPr/>
        </p:nvSpPr>
        <p:spPr>
          <a:xfrm>
            <a:off x="0" y="1815947"/>
            <a:ext cx="9144000" cy="1169551"/>
          </a:xfrm>
          <a:prstGeom prst="rect">
            <a:avLst/>
          </a:prstGeom>
          <a:noFill/>
        </p:spPr>
        <p:txBody>
          <a:bodyPr vert="horz" wrap="square" rtlCol="0">
            <a:spAutoFit/>
          </a:bodyPr>
          <a:lstStyle/>
          <a:p>
            <a:r>
              <a:rPr lang="en-US" sz="1400" i="1" dirty="0" smtClean="0">
                <a:cs typeface="Arial" pitchFamily="34" charset="0"/>
              </a:rPr>
              <a:t>The law of diminishing returns states that as more units of a variable resource (such as labor) are added to fixed resources, the amount of output attributable to additional units will eventually decline, due to the lack of tools and space available to additional workers. Assuming constant wages, a firm's short-run costs are inversely related to the output of its workers. As additional labor creates increasing marginal product, the firm's marginal costs will decline. When diminishing returns result in less additional output for each worker hired, the marginal cost to the firm of increasing output will begin to increase. </a:t>
            </a:r>
            <a:endParaRPr lang="en-US" sz="1400" i="1" dirty="0">
              <a:cs typeface="Arial" pitchFamily="34" charset="0"/>
            </a:endParaRPr>
          </a:p>
        </p:txBody>
      </p:sp>
      <p:sp>
        <p:nvSpPr>
          <p:cNvPr id="12" name="TextBox 11"/>
          <p:cNvSpPr txBox="1"/>
          <p:nvPr/>
        </p:nvSpPr>
        <p:spPr>
          <a:xfrm>
            <a:off x="0" y="723900"/>
            <a:ext cx="9144000" cy="461665"/>
          </a:xfrm>
          <a:prstGeom prst="rect">
            <a:avLst/>
          </a:prstGeom>
          <a:noFill/>
        </p:spPr>
        <p:txBody>
          <a:bodyPr wrap="square" rtlCol="0">
            <a:spAutoFit/>
          </a:bodyPr>
          <a:lstStyle/>
          <a:p>
            <a:r>
              <a:rPr lang="en-US" sz="2400" dirty="0" smtClean="0">
                <a:solidFill>
                  <a:srgbClr val="FF0000"/>
                </a:solidFill>
              </a:rPr>
              <a:t>Costs of Production Practice Questions and Answers</a:t>
            </a:r>
          </a:p>
        </p:txBody>
      </p:sp>
      <p:sp>
        <p:nvSpPr>
          <p:cNvPr id="16" name="TextBox 15"/>
          <p:cNvSpPr txBox="1"/>
          <p:nvPr/>
        </p:nvSpPr>
        <p:spPr>
          <a:xfrm>
            <a:off x="5181600" y="190500"/>
            <a:ext cx="2578100" cy="307777"/>
          </a:xfrm>
          <a:prstGeom prst="rect">
            <a:avLst/>
          </a:prstGeom>
          <a:noFill/>
        </p:spPr>
        <p:txBody>
          <a:bodyPr vert="horz" wrap="square" rtlCol="0">
            <a:spAutoFit/>
          </a:bodyPr>
          <a:lstStyle/>
          <a:p>
            <a:pPr algn="ctr"/>
            <a:r>
              <a:rPr lang="en-US" sz="1400" i="1" dirty="0" smtClean="0">
                <a:latin typeface="Lucida Sans - 16"/>
              </a:rPr>
              <a:t>Quiz</a:t>
            </a:r>
            <a:endParaRPr lang="en-US" sz="1400" i="1" dirty="0">
              <a:latin typeface="Lucida Sans - 16"/>
            </a:endParaRPr>
          </a:p>
        </p:txBody>
      </p:sp>
    </p:spTree>
    <p:extLst>
      <p:ext uri="{BB962C8B-B14F-4D97-AF65-F5344CB8AC3E}">
        <p14:creationId xmlns:p14="http://schemas.microsoft.com/office/powerpoint/2010/main" val="67484474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1"/>
          <p:cNvGrpSpPr/>
          <p:nvPr/>
        </p:nvGrpSpPr>
        <p:grpSpPr>
          <a:xfrm>
            <a:off x="0" y="0"/>
            <a:ext cx="9144000" cy="697260"/>
            <a:chOff x="0" y="0"/>
            <a:chExt cx="9144000" cy="836712"/>
          </a:xfrm>
        </p:grpSpPr>
        <p:sp>
          <p:nvSpPr>
            <p:cNvPr id="13" name="Rectangle 12"/>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1.5.1 Costs</a:t>
              </a: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 </a:t>
              </a:r>
              <a:r>
                <a:rPr lang="en-US" dirty="0" smtClean="0">
                  <a:solidFill>
                    <a:schemeClr val="bg1">
                      <a:lumMod val="50000"/>
                    </a:schemeClr>
                  </a:solidFill>
                  <a:effectLst>
                    <a:outerShdw blurRad="50800" dist="38100" dir="2700000" algn="tl" rotWithShape="0">
                      <a:srgbClr val="000000">
                        <a:alpha val="43000"/>
                      </a:srgbClr>
                    </a:outerShdw>
                  </a:effectLst>
                  <a:latin typeface="Gill Sans"/>
                </a:rPr>
                <a:t>of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Production</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5" name="Content Placeholder 28" descr="WW badge.jpg"/>
            <p:cNvPicPr>
              <a:picLocks noChangeAspect="1"/>
            </p:cNvPicPr>
            <p:nvPr/>
          </p:nvPicPr>
          <p:blipFill>
            <a:blip r:embed="rId3"/>
            <a:stretch>
              <a:fillRect/>
            </a:stretch>
          </p:blipFill>
          <p:spPr>
            <a:xfrm>
              <a:off x="7740352" y="116632"/>
              <a:ext cx="1192088" cy="524519"/>
            </a:xfrm>
            <a:prstGeom prst="rect">
              <a:avLst/>
            </a:prstGeom>
          </p:spPr>
        </p:pic>
      </p:grpSp>
      <p:sp>
        <p:nvSpPr>
          <p:cNvPr id="16" name="TextBox 15"/>
          <p:cNvSpPr txBox="1"/>
          <p:nvPr/>
        </p:nvSpPr>
        <p:spPr>
          <a:xfrm>
            <a:off x="5181600" y="190500"/>
            <a:ext cx="2578100" cy="307777"/>
          </a:xfrm>
          <a:prstGeom prst="rect">
            <a:avLst/>
          </a:prstGeom>
          <a:noFill/>
        </p:spPr>
        <p:txBody>
          <a:bodyPr vert="horz" wrap="square" rtlCol="0">
            <a:spAutoFit/>
          </a:bodyPr>
          <a:lstStyle/>
          <a:p>
            <a:pPr algn="ctr"/>
            <a:r>
              <a:rPr lang="en-US" sz="1400" i="1" dirty="0" smtClean="0">
                <a:latin typeface="Lucida Sans - 16"/>
              </a:rPr>
              <a:t>Quiz</a:t>
            </a:r>
            <a:endParaRPr lang="en-US" sz="1400" i="1" dirty="0">
              <a:latin typeface="Lucida Sans - 16"/>
            </a:endParaRPr>
          </a:p>
        </p:txBody>
      </p:sp>
      <p:sp>
        <p:nvSpPr>
          <p:cNvPr id="3" name="Rectangle 2"/>
          <p:cNvSpPr/>
          <p:nvPr/>
        </p:nvSpPr>
        <p:spPr>
          <a:xfrm>
            <a:off x="2286000" y="5042997"/>
            <a:ext cx="4572000" cy="646331"/>
          </a:xfrm>
          <a:prstGeom prst="rect">
            <a:avLst/>
          </a:prstGeom>
        </p:spPr>
        <p:txBody>
          <a:bodyPr>
            <a:spAutoFit/>
          </a:bodyPr>
          <a:lstStyle/>
          <a:p>
            <a:pPr algn="ctr" fontAlgn="base"/>
            <a:r>
              <a:rPr lang="en-US" b="1" u="sng" cap="all" dirty="0">
                <a:hlinkClick r:id="rId4" tooltip="Short-run Costs of Production QUIZ – Worked Solution"/>
              </a:rPr>
              <a:t>SHORT-RUN COSTS OF PRODUCTION QUIZ – WORKED SOLUTION</a:t>
            </a:r>
            <a:endParaRPr lang="en-US" b="1" cap="all" dirty="0"/>
          </a:p>
        </p:txBody>
      </p:sp>
      <p:pic>
        <p:nvPicPr>
          <p:cNvPr id="4" name="CfioxJ4E_h4?version=3&amp;hl=en_US&amp;rel=0"/>
          <p:cNvPicPr>
            <a:picLocks noRot="1" noChangeAspect="1"/>
          </p:cNvPicPr>
          <p:nvPr>
            <a:videoFile r:link="rId1"/>
          </p:nvPr>
        </p:nvPicPr>
        <p:blipFill>
          <a:blip r:embed="rId5"/>
          <a:stretch>
            <a:fillRect/>
          </a:stretch>
        </p:blipFill>
        <p:spPr>
          <a:xfrm>
            <a:off x="0" y="697260"/>
            <a:ext cx="9144000" cy="4343400"/>
          </a:xfrm>
          <a:prstGeom prst="rect">
            <a:avLst/>
          </a:prstGeom>
        </p:spPr>
      </p:pic>
    </p:spTree>
    <p:extLst>
      <p:ext uri="{BB962C8B-B14F-4D97-AF65-F5344CB8AC3E}">
        <p14:creationId xmlns:p14="http://schemas.microsoft.com/office/powerpoint/2010/main" val="25658786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1"/>
          <p:cNvGrpSpPr/>
          <p:nvPr/>
        </p:nvGrpSpPr>
        <p:grpSpPr>
          <a:xfrm>
            <a:off x="0" y="0"/>
            <a:ext cx="9144000" cy="697260"/>
            <a:chOff x="0" y="0"/>
            <a:chExt cx="9144000" cy="836712"/>
          </a:xfrm>
        </p:grpSpPr>
        <p:sp>
          <p:nvSpPr>
            <p:cNvPr id="13" name="Rectangle 12"/>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1.5.1 Costs</a:t>
              </a: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 </a:t>
              </a:r>
              <a:r>
                <a:rPr lang="en-US" dirty="0" smtClean="0">
                  <a:solidFill>
                    <a:schemeClr val="bg1">
                      <a:lumMod val="50000"/>
                    </a:schemeClr>
                  </a:solidFill>
                  <a:effectLst>
                    <a:outerShdw blurRad="50800" dist="38100" dir="2700000" algn="tl" rotWithShape="0">
                      <a:srgbClr val="000000">
                        <a:alpha val="43000"/>
                      </a:srgbClr>
                    </a:outerShdw>
                  </a:effectLst>
                  <a:latin typeface="Gill Sans"/>
                </a:rPr>
                <a:t>of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Production</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5"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4" name="TextBox 3"/>
          <p:cNvSpPr txBox="1"/>
          <p:nvPr/>
        </p:nvSpPr>
        <p:spPr>
          <a:xfrm>
            <a:off x="0" y="723900"/>
            <a:ext cx="9144000" cy="4893647"/>
          </a:xfrm>
          <a:prstGeom prst="rect">
            <a:avLst/>
          </a:prstGeom>
          <a:noFill/>
        </p:spPr>
        <p:txBody>
          <a:bodyPr wrap="square" rtlCol="0">
            <a:spAutoFit/>
          </a:bodyPr>
          <a:lstStyle/>
          <a:p>
            <a:r>
              <a:rPr lang="en-US" sz="2400" dirty="0" smtClean="0">
                <a:solidFill>
                  <a:srgbClr val="FF0000"/>
                </a:solidFill>
              </a:rPr>
              <a:t>Determining Short-run Costs of Production</a:t>
            </a:r>
          </a:p>
          <a:p>
            <a:r>
              <a:rPr lang="en-US" dirty="0" smtClean="0"/>
              <a:t>The primary determinant of a firm’s short-run production costs is the productivity of its short-run variable resources (primarily the labor the firm employs). </a:t>
            </a:r>
          </a:p>
          <a:p>
            <a:r>
              <a:rPr lang="en-US" b="1" dirty="0" smtClean="0">
                <a:solidFill>
                  <a:srgbClr val="0000FF"/>
                </a:solidFill>
              </a:rPr>
              <a:t>Productivity: </a:t>
            </a:r>
            <a:r>
              <a:rPr lang="en-US" dirty="0" smtClean="0">
                <a:solidFill>
                  <a:srgbClr val="0000FF"/>
                </a:solidFill>
              </a:rPr>
              <a:t>The output produced per unit of input</a:t>
            </a:r>
          </a:p>
          <a:p>
            <a:pPr marL="285750" indent="-285750">
              <a:buFont typeface="Arial" pitchFamily="34" charset="0"/>
              <a:buChar char="•"/>
            </a:pPr>
            <a:r>
              <a:rPr lang="en-US" dirty="0" smtClean="0"/>
              <a:t>The greater the average product of variable resources, the lower the average costs of production in the short-run</a:t>
            </a:r>
          </a:p>
          <a:p>
            <a:pPr marL="285750" indent="-285750">
              <a:buFont typeface="Arial" pitchFamily="34" charset="0"/>
              <a:buChar char="•"/>
            </a:pPr>
            <a:r>
              <a:rPr lang="en-US" dirty="0" smtClean="0"/>
              <a:t>The lower the productivity of the variable resource, the higher the average costs of production</a:t>
            </a:r>
          </a:p>
          <a:p>
            <a:pPr marL="285750" indent="-285750">
              <a:buFont typeface="Arial" pitchFamily="34" charset="0"/>
              <a:buChar char="•"/>
            </a:pPr>
            <a:r>
              <a:rPr lang="en-US" dirty="0" smtClean="0"/>
              <a:t>Since in the short-run, only labor and raw materials can be varied in quantity, </a:t>
            </a:r>
            <a:r>
              <a:rPr lang="en-US" i="1" dirty="0" smtClean="0"/>
              <a:t>LABOR IS THE PRIMARY VARIABLE RESOURCE… </a:t>
            </a:r>
            <a:endParaRPr lang="en-US" b="1" dirty="0" smtClean="0">
              <a:solidFill>
                <a:srgbClr val="0000FF"/>
              </a:solidFill>
            </a:endParaRPr>
          </a:p>
          <a:p>
            <a:r>
              <a:rPr lang="en-US" b="1" dirty="0" smtClean="0">
                <a:solidFill>
                  <a:srgbClr val="0000FF"/>
                </a:solidFill>
              </a:rPr>
              <a:t>Labor productivity in the short-run: </a:t>
            </a:r>
            <a:r>
              <a:rPr lang="en-US" dirty="0" smtClean="0"/>
              <a:t>As different amounts of labor are added to a fixed amount of capital, the productivity of labor will vary based on </a:t>
            </a:r>
            <a:r>
              <a:rPr lang="en-US" i="1" dirty="0" smtClean="0"/>
              <a:t>the law of diminishing returns</a:t>
            </a:r>
            <a:r>
              <a:rPr lang="en-US" dirty="0" smtClean="0"/>
              <a:t>, which states…</a:t>
            </a:r>
          </a:p>
          <a:p>
            <a:endParaRPr lang="en-US" dirty="0" smtClean="0"/>
          </a:p>
          <a:p>
            <a:r>
              <a:rPr lang="en-US" b="1" i="1" dirty="0" smtClean="0">
                <a:solidFill>
                  <a:srgbClr val="FF0000"/>
                </a:solidFill>
              </a:rPr>
              <a:t>The Law of Diminishing Returns: </a:t>
            </a:r>
            <a:r>
              <a:rPr lang="en-US" i="1" dirty="0" smtClean="0">
                <a:solidFill>
                  <a:srgbClr val="FF0000"/>
                </a:solidFill>
              </a:rPr>
              <a:t>As more and more of a variable resource (usually labor) is added to fixed resources (capital and land) towards production, the marginal product of the variable resource will increase until a certain point, beyond which marginal product declines.</a:t>
            </a:r>
            <a:endParaRPr lang="en-US" i="1" dirty="0">
              <a:solidFill>
                <a:srgbClr val="FF0000"/>
              </a:solidFill>
            </a:endParaRPr>
          </a:p>
        </p:txBody>
      </p:sp>
      <p:sp>
        <p:nvSpPr>
          <p:cNvPr id="7" name="TextBox 6"/>
          <p:cNvSpPr txBox="1"/>
          <p:nvPr/>
        </p:nvSpPr>
        <p:spPr>
          <a:xfrm>
            <a:off x="5181600" y="190500"/>
            <a:ext cx="2578100" cy="307777"/>
          </a:xfrm>
          <a:prstGeom prst="rect">
            <a:avLst/>
          </a:prstGeom>
          <a:noFill/>
        </p:spPr>
        <p:txBody>
          <a:bodyPr vert="horz" wrap="square" rtlCol="0">
            <a:spAutoFit/>
          </a:bodyPr>
          <a:lstStyle/>
          <a:p>
            <a:pPr algn="ctr"/>
            <a:r>
              <a:rPr lang="en-US" sz="1400" i="1" dirty="0" smtClean="0">
                <a:latin typeface="Lucida Sans - 16"/>
              </a:rPr>
              <a:t>Short-run Costs of Production</a:t>
            </a:r>
            <a:endParaRPr lang="en-US" sz="1400" i="1" dirty="0">
              <a:latin typeface="Lucida Sans - 16"/>
            </a:endParaRPr>
          </a:p>
        </p:txBody>
      </p:sp>
    </p:spTree>
    <p:extLst>
      <p:ext uri="{BB962C8B-B14F-4D97-AF65-F5344CB8AC3E}">
        <p14:creationId xmlns:p14="http://schemas.microsoft.com/office/powerpoint/2010/main" val="274503362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Group 11"/>
          <p:cNvGrpSpPr/>
          <p:nvPr/>
        </p:nvGrpSpPr>
        <p:grpSpPr>
          <a:xfrm>
            <a:off x="0" y="0"/>
            <a:ext cx="9144000" cy="697260"/>
            <a:chOff x="0" y="0"/>
            <a:chExt cx="9144000" cy="836712"/>
          </a:xfrm>
        </p:grpSpPr>
        <p:sp>
          <p:nvSpPr>
            <p:cNvPr id="37" name="Rectangle 36"/>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1.5.1 Costs</a:t>
              </a: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 </a:t>
              </a:r>
              <a:r>
                <a:rPr lang="en-US" dirty="0" smtClean="0">
                  <a:solidFill>
                    <a:schemeClr val="bg1">
                      <a:lumMod val="50000"/>
                    </a:schemeClr>
                  </a:solidFill>
                  <a:effectLst>
                    <a:outerShdw blurRad="50800" dist="38100" dir="2700000" algn="tl" rotWithShape="0">
                      <a:srgbClr val="000000">
                        <a:alpha val="43000"/>
                      </a:srgbClr>
                    </a:outerShdw>
                  </a:effectLst>
                  <a:latin typeface="Gill Sans"/>
                </a:rPr>
                <a:t>of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Production</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39" name="Content Placeholder 28" descr="WW badge.jpg"/>
            <p:cNvPicPr>
              <a:picLocks noChangeAspect="1"/>
            </p:cNvPicPr>
            <p:nvPr/>
          </p:nvPicPr>
          <p:blipFill>
            <a:blip r:embed="rId3"/>
            <a:stretch>
              <a:fillRect/>
            </a:stretch>
          </p:blipFill>
          <p:spPr>
            <a:xfrm>
              <a:off x="7740352" y="116632"/>
              <a:ext cx="1192088" cy="524519"/>
            </a:xfrm>
            <a:prstGeom prst="rect">
              <a:avLst/>
            </a:prstGeom>
          </p:spPr>
        </p:pic>
      </p:grpSp>
      <p:sp>
        <p:nvSpPr>
          <p:cNvPr id="12" name="TextBox 11"/>
          <p:cNvSpPr txBox="1"/>
          <p:nvPr/>
        </p:nvSpPr>
        <p:spPr>
          <a:xfrm>
            <a:off x="5181600" y="190500"/>
            <a:ext cx="2578100" cy="307777"/>
          </a:xfrm>
          <a:prstGeom prst="rect">
            <a:avLst/>
          </a:prstGeom>
          <a:noFill/>
        </p:spPr>
        <p:txBody>
          <a:bodyPr vert="horz" wrap="square" rtlCol="0">
            <a:spAutoFit/>
          </a:bodyPr>
          <a:lstStyle/>
          <a:p>
            <a:pPr algn="ctr"/>
            <a:r>
              <a:rPr lang="en-US" sz="1400" i="1" dirty="0" smtClean="0">
                <a:latin typeface="Lucida Sans - 16"/>
              </a:rPr>
              <a:t>Short-run Costs of Production</a:t>
            </a:r>
            <a:endParaRPr lang="en-US" sz="1400" i="1" dirty="0">
              <a:latin typeface="Lucida Sans - 16"/>
            </a:endParaRPr>
          </a:p>
        </p:txBody>
      </p:sp>
      <p:sp>
        <p:nvSpPr>
          <p:cNvPr id="2" name="Rectangle 1"/>
          <p:cNvSpPr/>
          <p:nvPr/>
        </p:nvSpPr>
        <p:spPr>
          <a:xfrm>
            <a:off x="2319647" y="5031122"/>
            <a:ext cx="4572000" cy="646331"/>
          </a:xfrm>
          <a:prstGeom prst="rect">
            <a:avLst/>
          </a:prstGeom>
        </p:spPr>
        <p:txBody>
          <a:bodyPr>
            <a:spAutoFit/>
          </a:bodyPr>
          <a:lstStyle/>
          <a:p>
            <a:pPr algn="ctr" fontAlgn="base"/>
            <a:r>
              <a:rPr lang="en-US" b="1" cap="all" dirty="0">
                <a:hlinkClick r:id="rId4" tooltip="The Law of Diminishing Returns in a Toy Truck Factory"/>
              </a:rPr>
              <a:t>THE LAW OF DIMINISHING RETURNS IN A TOY TRUCK FACTORY</a:t>
            </a:r>
            <a:endParaRPr lang="en-US" b="1" cap="all" dirty="0"/>
          </a:p>
        </p:txBody>
      </p:sp>
      <p:pic>
        <p:nvPicPr>
          <p:cNvPr id="4" name="CfioxJ4E_h4?version=3&amp;hl=en_US&amp;rel=0"/>
          <p:cNvPicPr>
            <a:picLocks noRot="1" noChangeAspect="1"/>
          </p:cNvPicPr>
          <p:nvPr>
            <a:videoFile r:link="rId1"/>
          </p:nvPr>
        </p:nvPicPr>
        <p:blipFill>
          <a:blip r:embed="rId5"/>
          <a:stretch>
            <a:fillRect/>
          </a:stretch>
        </p:blipFill>
        <p:spPr>
          <a:xfrm>
            <a:off x="0" y="697260"/>
            <a:ext cx="9144000" cy="4343400"/>
          </a:xfrm>
          <a:prstGeom prst="rect">
            <a:avLst/>
          </a:prstGeom>
        </p:spPr>
      </p:pic>
    </p:spTree>
    <p:extLst>
      <p:ext uri="{BB962C8B-B14F-4D97-AF65-F5344CB8AC3E}">
        <p14:creationId xmlns:p14="http://schemas.microsoft.com/office/powerpoint/2010/main" val="41037241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0" y="723900"/>
            <a:ext cx="9144000" cy="1292662"/>
          </a:xfrm>
          <a:prstGeom prst="rect">
            <a:avLst/>
          </a:prstGeom>
          <a:noFill/>
        </p:spPr>
        <p:txBody>
          <a:bodyPr wrap="square" rtlCol="0">
            <a:spAutoFit/>
          </a:bodyPr>
          <a:lstStyle/>
          <a:p>
            <a:r>
              <a:rPr lang="en-US" sz="2400" dirty="0" smtClean="0">
                <a:solidFill>
                  <a:srgbClr val="FF0000"/>
                </a:solidFill>
              </a:rPr>
              <a:t>Productivity in the Short-run</a:t>
            </a:r>
          </a:p>
          <a:p>
            <a:r>
              <a:rPr lang="en-US" dirty="0" smtClean="0"/>
              <a:t>The productivity of labor is the primary determinant of a firm’s short-run production costs. The table below presents some of the key measures of productivity we must consider when determining short-run costs.</a:t>
            </a:r>
            <a:endParaRPr lang="en-US" i="1" dirty="0">
              <a:solidFill>
                <a:srgbClr val="FF0000"/>
              </a:solidFill>
            </a:endParaRPr>
          </a:p>
        </p:txBody>
      </p:sp>
      <p:grpSp>
        <p:nvGrpSpPr>
          <p:cNvPr id="2" name="Group 11"/>
          <p:cNvGrpSpPr/>
          <p:nvPr/>
        </p:nvGrpSpPr>
        <p:grpSpPr>
          <a:xfrm>
            <a:off x="0" y="0"/>
            <a:ext cx="9144000" cy="697260"/>
            <a:chOff x="0" y="0"/>
            <a:chExt cx="9144000" cy="836712"/>
          </a:xfrm>
        </p:grpSpPr>
        <p:sp>
          <p:nvSpPr>
            <p:cNvPr id="13" name="Rectangle 12"/>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1.5.1 Costs</a:t>
              </a: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 </a:t>
              </a:r>
              <a:r>
                <a:rPr lang="en-US" dirty="0" smtClean="0">
                  <a:solidFill>
                    <a:schemeClr val="bg1">
                      <a:lumMod val="50000"/>
                    </a:schemeClr>
                  </a:solidFill>
                  <a:effectLst>
                    <a:outerShdw blurRad="50800" dist="38100" dir="2700000" algn="tl" rotWithShape="0">
                      <a:srgbClr val="000000">
                        <a:alpha val="43000"/>
                      </a:srgbClr>
                    </a:outerShdw>
                  </a:effectLst>
                  <a:latin typeface="Gill Sans"/>
                </a:rPr>
                <a:t>of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Production</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5"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grpSp>
        <p:nvGrpSpPr>
          <p:cNvPr id="16" name="Group 15"/>
          <p:cNvGrpSpPr/>
          <p:nvPr/>
        </p:nvGrpSpPr>
        <p:grpSpPr>
          <a:xfrm>
            <a:off x="469900" y="3704167"/>
            <a:ext cx="9245600" cy="961998"/>
            <a:chOff x="469900" y="4445000"/>
            <a:chExt cx="9245600" cy="1154398"/>
          </a:xfrm>
        </p:grpSpPr>
        <p:sp>
          <p:nvSpPr>
            <p:cNvPr id="17" name="TextBox 16"/>
            <p:cNvSpPr txBox="1"/>
            <p:nvPr/>
          </p:nvSpPr>
          <p:spPr>
            <a:xfrm>
              <a:off x="469900" y="4445000"/>
              <a:ext cx="9245600" cy="443199"/>
            </a:xfrm>
            <a:prstGeom prst="rect">
              <a:avLst/>
            </a:prstGeom>
            <a:noFill/>
          </p:spPr>
          <p:txBody>
            <a:bodyPr vert="horz" rtlCol="0">
              <a:spAutoFit/>
            </a:bodyPr>
            <a:lstStyle/>
            <a:p>
              <a:endParaRPr lang="en-US" dirty="0">
                <a:solidFill>
                  <a:srgbClr val="32CD32"/>
                </a:solidFill>
                <a:latin typeface="Lucida Sans - 20"/>
              </a:endParaRPr>
            </a:p>
          </p:txBody>
        </p:sp>
        <p:sp>
          <p:nvSpPr>
            <p:cNvPr id="18" name="TextBox 17"/>
            <p:cNvSpPr txBox="1"/>
            <p:nvPr/>
          </p:nvSpPr>
          <p:spPr>
            <a:xfrm>
              <a:off x="508000" y="5156199"/>
              <a:ext cx="2895600" cy="443199"/>
            </a:xfrm>
            <a:prstGeom prst="rect">
              <a:avLst/>
            </a:prstGeom>
            <a:noFill/>
          </p:spPr>
          <p:txBody>
            <a:bodyPr vert="horz" rtlCol="0">
              <a:spAutoFit/>
            </a:bodyPr>
            <a:lstStyle/>
            <a:p>
              <a:r>
                <a:rPr lang="en-US" b="1" dirty="0" smtClean="0">
                  <a:solidFill>
                    <a:srgbClr val="000000"/>
                  </a:solidFill>
                  <a:latin typeface="Lucida Sans - 20"/>
                </a:rPr>
                <a:t>	</a:t>
              </a:r>
              <a:endParaRPr lang="en-US" b="1" dirty="0">
                <a:solidFill>
                  <a:srgbClr val="000000"/>
                </a:solidFill>
                <a:latin typeface="Lucida Sans - 20"/>
              </a:endParaRPr>
            </a:p>
          </p:txBody>
        </p:sp>
      </p:grpSp>
      <p:grpSp>
        <p:nvGrpSpPr>
          <p:cNvPr id="19" name="Group 18"/>
          <p:cNvGrpSpPr/>
          <p:nvPr/>
        </p:nvGrpSpPr>
        <p:grpSpPr>
          <a:xfrm>
            <a:off x="431800" y="4773084"/>
            <a:ext cx="7975600" cy="935054"/>
            <a:chOff x="431800" y="5727700"/>
            <a:chExt cx="7975600" cy="1122065"/>
          </a:xfrm>
        </p:grpSpPr>
        <p:sp>
          <p:nvSpPr>
            <p:cNvPr id="20" name="TextBox 19"/>
            <p:cNvSpPr txBox="1"/>
            <p:nvPr/>
          </p:nvSpPr>
          <p:spPr>
            <a:xfrm>
              <a:off x="431800" y="5727700"/>
              <a:ext cx="7975600" cy="461665"/>
            </a:xfrm>
            <a:prstGeom prst="rect">
              <a:avLst/>
            </a:prstGeom>
            <a:noFill/>
          </p:spPr>
          <p:txBody>
            <a:bodyPr vert="horz" rtlCol="0">
              <a:spAutoFit/>
            </a:bodyPr>
            <a:lstStyle/>
            <a:p>
              <a:r>
                <a:rPr lang="en-US" sz="1900" dirty="0" smtClean="0">
                  <a:solidFill>
                    <a:srgbClr val="32CD32"/>
                  </a:solidFill>
                  <a:latin typeface="Lucida Sans - 20"/>
                </a:rPr>
                <a:t> </a:t>
              </a:r>
              <a:r>
                <a:rPr lang="en-US" sz="1500" dirty="0" smtClean="0">
                  <a:solidFill>
                    <a:srgbClr val="000000"/>
                  </a:solidFill>
                  <a:latin typeface="Lucida Sans - 16"/>
                </a:rPr>
                <a:t> </a:t>
              </a:r>
              <a:endParaRPr lang="en-US" sz="1500" dirty="0">
                <a:solidFill>
                  <a:srgbClr val="000000"/>
                </a:solidFill>
                <a:latin typeface="Lucida Sans - 16"/>
              </a:endParaRPr>
            </a:p>
          </p:txBody>
        </p:sp>
        <p:sp>
          <p:nvSpPr>
            <p:cNvPr id="21" name="TextBox 20"/>
            <p:cNvSpPr txBox="1"/>
            <p:nvPr/>
          </p:nvSpPr>
          <p:spPr>
            <a:xfrm>
              <a:off x="990600" y="6388100"/>
              <a:ext cx="3124200" cy="461665"/>
            </a:xfrm>
            <a:prstGeom prst="rect">
              <a:avLst/>
            </a:prstGeom>
            <a:noFill/>
          </p:spPr>
          <p:txBody>
            <a:bodyPr vert="horz" rtlCol="0">
              <a:spAutoFit/>
            </a:bodyPr>
            <a:lstStyle/>
            <a:p>
              <a:r>
                <a:rPr lang="en-US" sz="1900" dirty="0" smtClean="0">
                  <a:solidFill>
                    <a:srgbClr val="000000"/>
                  </a:solidFill>
                  <a:latin typeface="Lucida Sans - 20"/>
                </a:rPr>
                <a:t> </a:t>
              </a:r>
              <a:endParaRPr lang="en-US" sz="1900" b="1" dirty="0">
                <a:solidFill>
                  <a:srgbClr val="000000"/>
                </a:solidFill>
                <a:latin typeface="Lucida Sans - 20"/>
              </a:endParaRPr>
            </a:p>
          </p:txBody>
        </p:sp>
      </p:grpSp>
      <mc:AlternateContent xmlns:mc="http://schemas.openxmlformats.org/markup-compatibility/2006" xmlns:a14="http://schemas.microsoft.com/office/drawing/2010/main">
        <mc:Choice Requires="a14">
          <p:graphicFrame>
            <p:nvGraphicFramePr>
              <p:cNvPr id="22" name="Table 21"/>
              <p:cNvGraphicFramePr>
                <a:graphicFrameLocks noGrp="1"/>
              </p:cNvGraphicFramePr>
              <p:nvPr>
                <p:extLst>
                  <p:ext uri="{D42A27DB-BD31-4B8C-83A1-F6EECF244321}">
                    <p14:modId xmlns:p14="http://schemas.microsoft.com/office/powerpoint/2010/main" val="1619628544"/>
                  </p:ext>
                </p:extLst>
              </p:nvPr>
            </p:nvGraphicFramePr>
            <p:xfrm>
              <a:off x="0" y="2023818"/>
              <a:ext cx="9144000" cy="3653082"/>
            </p:xfrm>
            <a:graphic>
              <a:graphicData uri="http://schemas.openxmlformats.org/drawingml/2006/table">
                <a:tbl>
                  <a:tblPr bandRow="1">
                    <a:tableStyleId>{3B4B98B0-60AC-42C2-AFA5-B58CD77FA1E5}</a:tableStyleId>
                  </a:tblPr>
                  <a:tblGrid>
                    <a:gridCol w="1981200"/>
                    <a:gridCol w="7162800"/>
                  </a:tblGrid>
                  <a:tr h="309033">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dirty="0" smtClean="0"/>
                            <a:t>Productivity: The amount of output attributable to a unit of input.</a:t>
                          </a:r>
                          <a:endParaRPr lang="en-US" sz="1600" b="1" dirty="0">
                            <a:solidFill>
                              <a:srgbClr val="F30D33"/>
                            </a:solidFill>
                            <a:latin typeface="Gill Sans"/>
                          </a:endParaRPr>
                        </a:p>
                      </a:txBody>
                      <a:tcPr marT="38100" marB="38100"/>
                    </a:tc>
                    <a:tc h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600" b="1" dirty="0">
                            <a:solidFill>
                              <a:srgbClr val="F30D33"/>
                            </a:solidFill>
                            <a:latin typeface="Gill Sans"/>
                          </a:endParaRPr>
                        </a:p>
                      </a:txBody>
                      <a:tcPr marT="38100" marB="38100"/>
                    </a:tc>
                  </a:tr>
                  <a:tr h="890768">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solidFill>
                                <a:srgbClr val="FF0000"/>
                              </a:solidFill>
                            </a:rPr>
                            <a:t>Examples of productivity: </a:t>
                          </a:r>
                        </a:p>
                        <a:p>
                          <a:pPr algn="ctr"/>
                          <a:endParaRPr lang="en-US" sz="1600" dirty="0" smtClean="0">
                            <a:solidFill>
                              <a:srgbClr val="FF0000"/>
                            </a:solidFill>
                          </a:endParaRPr>
                        </a:p>
                      </a:txBody>
                      <a:tcPr marT="38100" marB="38100" anchor="ctr"/>
                    </a:tc>
                    <a:tc>
                      <a:txBody>
                        <a:bodyPr/>
                        <a:lstStyle/>
                        <a:p>
                          <a:pPr algn="ctr"/>
                          <a:r>
                            <a:rPr lang="en-US" sz="1600" i="1" dirty="0" smtClean="0"/>
                            <a:t>"Better training has increased the productivity of workers"</a:t>
                          </a:r>
                        </a:p>
                        <a:p>
                          <a:pPr algn="ctr"/>
                          <a:r>
                            <a:rPr lang="en-US" sz="1600" i="1" dirty="0" smtClean="0"/>
                            <a:t>"The new robot is more productive than older versions"</a:t>
                          </a:r>
                        </a:p>
                        <a:p>
                          <a:pPr algn="ctr"/>
                          <a:r>
                            <a:rPr lang="en-US" sz="1600" i="1" dirty="0" smtClean="0"/>
                            <a:t>"Adding fertilizer has increased the productivity of farmland"</a:t>
                          </a:r>
                        </a:p>
                      </a:txBody>
                      <a:tcPr marT="38100" marB="38100" anchor="ctr"/>
                    </a:tc>
                  </a:tr>
                  <a:tr h="309033">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solidFill>
                                <a:srgbClr val="FF0000"/>
                              </a:solidFill>
                            </a:rPr>
                            <a:t>Total product (TP) </a:t>
                          </a:r>
                          <a:endParaRPr lang="en-US" sz="1600" dirty="0">
                            <a:solidFill>
                              <a:srgbClr val="FF0000"/>
                            </a:solidFill>
                            <a:latin typeface="Gill Sans"/>
                          </a:endParaRPr>
                        </a:p>
                      </a:txBody>
                      <a:tcPr marT="38100" marB="3810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t>TP is the total output of a particular firm at a particular period of time </a:t>
                          </a:r>
                        </a:p>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t>Example of TP: "After hiring more workers the firm's total product increased."</a:t>
                          </a:r>
                        </a:p>
                      </a:txBody>
                      <a:tcPr marT="38100" marB="38100" anchor="ctr"/>
                    </a:tc>
                  </a:tr>
                  <a:tr h="53340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solidFill>
                                <a:srgbClr val="FF0000"/>
                              </a:solidFill>
                            </a:rPr>
                            <a:t>Marginal product  of labor (MP</a:t>
                          </a:r>
                          <a:r>
                            <a:rPr lang="en-US" sz="1600" baseline="-25000" dirty="0" smtClean="0">
                              <a:solidFill>
                                <a:srgbClr val="FF0000"/>
                              </a:solidFill>
                            </a:rPr>
                            <a:t>L</a:t>
                          </a:r>
                          <a:r>
                            <a:rPr lang="en-US" sz="1600" dirty="0" smtClean="0">
                              <a:solidFill>
                                <a:srgbClr val="FF0000"/>
                              </a:solidFill>
                            </a:rPr>
                            <a:t>) </a:t>
                          </a:r>
                          <a:endParaRPr lang="en-US" sz="1600" dirty="0">
                            <a:solidFill>
                              <a:srgbClr val="FF0000"/>
                            </a:solidFill>
                            <a:latin typeface="Gill Sans"/>
                          </a:endParaRPr>
                        </a:p>
                      </a:txBody>
                      <a:tcPr marT="38100" marB="3810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en-US" sz="1600" i="1" smtClean="0">
                                        <a:latin typeface="Cambria Math"/>
                                      </a:rPr>
                                    </m:ctrlPr>
                                  </m:sSubPr>
                                  <m:e>
                                    <m:r>
                                      <a:rPr lang="en-US" sz="1600" b="0" i="1" smtClean="0">
                                        <a:latin typeface="Cambria Math"/>
                                      </a:rPr>
                                      <m:t>𝑀𝑃</m:t>
                                    </m:r>
                                  </m:e>
                                  <m:sub>
                                    <m:r>
                                      <a:rPr lang="en-US" sz="1600" b="0" i="1" smtClean="0">
                                        <a:latin typeface="Cambria Math"/>
                                      </a:rPr>
                                      <m:t>𝐿</m:t>
                                    </m:r>
                                  </m:sub>
                                </m:sSub>
                                <m:r>
                                  <a:rPr lang="en-US" sz="1600" b="0" i="1" smtClean="0">
                                    <a:latin typeface="Cambria Math"/>
                                  </a:rPr>
                                  <m:t>=</m:t>
                                </m:r>
                                <m:f>
                                  <m:fPr>
                                    <m:ctrlPr>
                                      <a:rPr lang="en-US" sz="1600" b="0" i="1" smtClean="0">
                                        <a:latin typeface="Cambria Math"/>
                                      </a:rPr>
                                    </m:ctrlPr>
                                  </m:fPr>
                                  <m:num>
                                    <m:r>
                                      <a:rPr lang="en-US" sz="1600" b="0" i="1" smtClean="0">
                                        <a:latin typeface="Cambria Math"/>
                                        <a:ea typeface="Cambria Math"/>
                                      </a:rPr>
                                      <m:t>∆</m:t>
                                    </m:r>
                                    <m:r>
                                      <a:rPr lang="en-US" sz="1600" b="0" i="1" smtClean="0">
                                        <a:latin typeface="Cambria Math"/>
                                        <a:ea typeface="Cambria Math"/>
                                      </a:rPr>
                                      <m:t>𝑇𝑃</m:t>
                                    </m:r>
                                  </m:num>
                                  <m:den>
                                    <m:r>
                                      <a:rPr lang="en-US" sz="1600" b="0" i="1" smtClean="0">
                                        <a:latin typeface="Cambria Math"/>
                                        <a:ea typeface="Cambria Math"/>
                                      </a:rPr>
                                      <m:t>∆</m:t>
                                    </m:r>
                                    <m:sSub>
                                      <m:sSubPr>
                                        <m:ctrlPr>
                                          <a:rPr lang="en-US" sz="1600" b="0" i="1" smtClean="0">
                                            <a:latin typeface="Cambria Math"/>
                                            <a:ea typeface="Cambria Math"/>
                                          </a:rPr>
                                        </m:ctrlPr>
                                      </m:sSubPr>
                                      <m:e>
                                        <m:r>
                                          <a:rPr lang="en-US" sz="1600" b="0" i="1" smtClean="0">
                                            <a:latin typeface="Cambria Math"/>
                                            <a:ea typeface="Cambria Math"/>
                                          </a:rPr>
                                          <m:t>𝑄</m:t>
                                        </m:r>
                                      </m:e>
                                      <m:sub>
                                        <m:r>
                                          <a:rPr lang="en-US" sz="1600" b="0" i="1" smtClean="0">
                                            <a:latin typeface="Cambria Math"/>
                                            <a:ea typeface="Cambria Math"/>
                                          </a:rPr>
                                          <m:t>𝐿</m:t>
                                        </m:r>
                                      </m:sub>
                                    </m:sSub>
                                  </m:den>
                                </m:f>
                              </m:oMath>
                            </m:oMathPara>
                          </a14:m>
                          <a:endParaRPr lang="en-US" sz="1600" b="0" dirty="0" smtClean="0"/>
                        </a:p>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t>is the change in total product divided</a:t>
                          </a:r>
                          <a:r>
                            <a:rPr lang="en-US" sz="1600" baseline="0" dirty="0" smtClean="0"/>
                            <a:t> by the change in the quantity of labor</a:t>
                          </a:r>
                          <a:endParaRPr lang="en-US" sz="1600" dirty="0">
                            <a:solidFill>
                              <a:srgbClr val="0000FF"/>
                            </a:solidFill>
                            <a:latin typeface="Gill Sans"/>
                          </a:endParaRPr>
                        </a:p>
                      </a:txBody>
                      <a:tcPr marT="38100" marB="38100" anchor="ctr"/>
                    </a:tc>
                  </a:tr>
                  <a:tr h="304800">
                    <a:tc>
                      <a:txBody>
                        <a:bodyPr/>
                        <a:lstStyle/>
                        <a:p>
                          <a:pPr algn="ctr"/>
                          <a:r>
                            <a:rPr lang="en-US" sz="1600" dirty="0" smtClean="0">
                              <a:solidFill>
                                <a:srgbClr val="FF0000"/>
                              </a:solidFill>
                            </a:rPr>
                            <a:t>Average product of labor (AP</a:t>
                          </a:r>
                          <a:r>
                            <a:rPr lang="en-US" sz="1600" baseline="-25000" dirty="0" smtClean="0">
                              <a:solidFill>
                                <a:srgbClr val="FF0000"/>
                              </a:solidFill>
                            </a:rPr>
                            <a:t>L</a:t>
                          </a:r>
                          <a:r>
                            <a:rPr lang="en-US" sz="1600" dirty="0" smtClean="0">
                              <a:solidFill>
                                <a:srgbClr val="FF0000"/>
                              </a:solidFill>
                            </a:rPr>
                            <a:t>) </a:t>
                          </a:r>
                        </a:p>
                      </a:txBody>
                      <a:tcPr marT="38100" marB="3810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en-US" sz="1600" i="1" smtClean="0">
                                        <a:latin typeface="Cambria Math"/>
                                      </a:rPr>
                                    </m:ctrlPr>
                                  </m:sSubPr>
                                  <m:e>
                                    <m:r>
                                      <a:rPr lang="en-US" sz="1600" b="0" i="1" smtClean="0">
                                        <a:latin typeface="Cambria Math"/>
                                      </a:rPr>
                                      <m:t>𝐴𝑃</m:t>
                                    </m:r>
                                  </m:e>
                                  <m:sub>
                                    <m:r>
                                      <a:rPr lang="en-US" sz="1600" b="0" i="1" smtClean="0">
                                        <a:latin typeface="Cambria Math"/>
                                      </a:rPr>
                                      <m:t>𝐿</m:t>
                                    </m:r>
                                  </m:sub>
                                </m:sSub>
                                <m:r>
                                  <a:rPr lang="en-US" sz="1600" b="0" i="1" smtClean="0">
                                    <a:latin typeface="Cambria Math"/>
                                  </a:rPr>
                                  <m:t>=</m:t>
                                </m:r>
                                <m:f>
                                  <m:fPr>
                                    <m:ctrlPr>
                                      <a:rPr lang="en-US" sz="1600" b="0" i="1" smtClean="0">
                                        <a:latin typeface="Cambria Math"/>
                                      </a:rPr>
                                    </m:ctrlPr>
                                  </m:fPr>
                                  <m:num>
                                    <m:r>
                                      <a:rPr lang="en-US" sz="1600" b="0" i="1" smtClean="0">
                                        <a:latin typeface="Cambria Math"/>
                                        <a:ea typeface="Cambria Math"/>
                                      </a:rPr>
                                      <m:t>𝑇𝑃</m:t>
                                    </m:r>
                                  </m:num>
                                  <m:den>
                                    <m:sSub>
                                      <m:sSubPr>
                                        <m:ctrlPr>
                                          <a:rPr lang="en-US" sz="1600" b="0" i="1" smtClean="0">
                                            <a:latin typeface="Cambria Math"/>
                                            <a:ea typeface="Cambria Math"/>
                                          </a:rPr>
                                        </m:ctrlPr>
                                      </m:sSubPr>
                                      <m:e>
                                        <m:r>
                                          <a:rPr lang="en-US" sz="1600" b="0" i="1" smtClean="0">
                                            <a:latin typeface="Cambria Math"/>
                                            <a:ea typeface="Cambria Math"/>
                                          </a:rPr>
                                          <m:t>𝑄</m:t>
                                        </m:r>
                                      </m:e>
                                      <m:sub>
                                        <m:r>
                                          <a:rPr lang="en-US" sz="1600" b="0" i="1" smtClean="0">
                                            <a:latin typeface="Cambria Math"/>
                                            <a:ea typeface="Cambria Math"/>
                                          </a:rPr>
                                          <m:t>𝐿</m:t>
                                        </m:r>
                                      </m:sub>
                                    </m:sSub>
                                  </m:den>
                                </m:f>
                              </m:oMath>
                            </m:oMathPara>
                          </a14:m>
                          <a:endParaRPr lang="en-US" sz="1600" b="0" dirty="0" smtClean="0"/>
                        </a:p>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t>is the output</a:t>
                          </a:r>
                          <a:r>
                            <a:rPr lang="en-US" sz="1600" baseline="0" dirty="0" smtClean="0"/>
                            <a:t> per worker, or the total product divided by the quantity of labor employed</a:t>
                          </a:r>
                          <a:endParaRPr lang="en-US" sz="1600" dirty="0" smtClean="0">
                            <a:solidFill>
                              <a:schemeClr val="accent2"/>
                            </a:solidFill>
                            <a:latin typeface="Gill Sans"/>
                          </a:endParaRPr>
                        </a:p>
                      </a:txBody>
                      <a:tcPr marT="38100" marB="38100" anchor="ctr"/>
                    </a:tc>
                  </a:tr>
                </a:tbl>
              </a:graphicData>
            </a:graphic>
          </p:graphicFrame>
        </mc:Choice>
        <mc:Fallback xmlns="">
          <p:graphicFrame>
            <p:nvGraphicFramePr>
              <p:cNvPr id="22" name="Table 21"/>
              <p:cNvGraphicFramePr>
                <a:graphicFrameLocks noGrp="1"/>
              </p:cNvGraphicFramePr>
              <p:nvPr>
                <p:extLst>
                  <p:ext uri="{D42A27DB-BD31-4B8C-83A1-F6EECF244321}">
                    <p14:modId xmlns:p14="http://schemas.microsoft.com/office/powerpoint/2010/main" val="1619628544"/>
                  </p:ext>
                </p:extLst>
              </p:nvPr>
            </p:nvGraphicFramePr>
            <p:xfrm>
              <a:off x="0" y="2023818"/>
              <a:ext cx="9144000" cy="3653082"/>
            </p:xfrm>
            <a:graphic>
              <a:graphicData uri="http://schemas.openxmlformats.org/drawingml/2006/table">
                <a:tbl>
                  <a:tblPr bandRow="1">
                    <a:tableStyleId>{3B4B98B0-60AC-42C2-AFA5-B58CD77FA1E5}</a:tableStyleId>
                  </a:tblPr>
                  <a:tblGrid>
                    <a:gridCol w="1981200"/>
                    <a:gridCol w="7162800"/>
                  </a:tblGrid>
                  <a:tr h="320040">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dirty="0" smtClean="0"/>
                            <a:t>Productivity: The amount of output attributable to a unit of input.</a:t>
                          </a:r>
                          <a:endParaRPr lang="en-US" sz="1600" b="1" dirty="0">
                            <a:solidFill>
                              <a:srgbClr val="F30D33"/>
                            </a:solidFill>
                            <a:latin typeface="Gill Sans"/>
                          </a:endParaRPr>
                        </a:p>
                      </a:txBody>
                      <a:tcPr marT="38100" marB="38100"/>
                    </a:tc>
                    <a:tc h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600" b="1" dirty="0">
                            <a:solidFill>
                              <a:srgbClr val="F30D33"/>
                            </a:solidFill>
                            <a:latin typeface="Gill Sans"/>
                          </a:endParaRPr>
                        </a:p>
                      </a:txBody>
                      <a:tcPr marT="38100" marB="38100"/>
                    </a:tc>
                  </a:tr>
                  <a:tr h="890768">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solidFill>
                                <a:srgbClr val="FF0000"/>
                              </a:solidFill>
                            </a:rPr>
                            <a:t>Examples of productivity: </a:t>
                          </a:r>
                        </a:p>
                        <a:p>
                          <a:pPr algn="ctr"/>
                          <a:endParaRPr lang="en-US" sz="1600" dirty="0" smtClean="0">
                            <a:solidFill>
                              <a:srgbClr val="FF0000"/>
                            </a:solidFill>
                          </a:endParaRPr>
                        </a:p>
                      </a:txBody>
                      <a:tcPr marT="38100" marB="38100" anchor="ctr"/>
                    </a:tc>
                    <a:tc>
                      <a:txBody>
                        <a:bodyPr/>
                        <a:lstStyle/>
                        <a:p>
                          <a:pPr algn="ctr"/>
                          <a:r>
                            <a:rPr lang="en-US" sz="1600" i="1" dirty="0" smtClean="0"/>
                            <a:t>"</a:t>
                          </a:r>
                          <a:r>
                            <a:rPr lang="en-US" sz="1600" i="1" dirty="0" smtClean="0"/>
                            <a:t>Better training has increased the productivity of workers"</a:t>
                          </a:r>
                        </a:p>
                        <a:p>
                          <a:pPr algn="ctr"/>
                          <a:r>
                            <a:rPr lang="en-US" sz="1600" i="1" dirty="0" smtClean="0"/>
                            <a:t>"The new robot is more productive than older versions"</a:t>
                          </a:r>
                        </a:p>
                        <a:p>
                          <a:pPr algn="ctr"/>
                          <a:r>
                            <a:rPr lang="en-US" sz="1600" i="1" dirty="0" smtClean="0"/>
                            <a:t>"Adding fertilizer has increased the productivity of farmland</a:t>
                          </a:r>
                          <a:r>
                            <a:rPr lang="en-US" sz="1600" i="1" dirty="0" smtClean="0"/>
                            <a:t>"</a:t>
                          </a:r>
                          <a:endParaRPr lang="en-US" sz="1600" i="1" dirty="0" smtClean="0"/>
                        </a:p>
                      </a:txBody>
                      <a:tcPr marT="38100" marB="38100" anchor="ctr"/>
                    </a:tc>
                  </a:tr>
                  <a:tr h="56388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solidFill>
                                <a:srgbClr val="FF0000"/>
                              </a:solidFill>
                            </a:rPr>
                            <a:t>Total product (TP) </a:t>
                          </a:r>
                          <a:endParaRPr lang="en-US" sz="1600" dirty="0">
                            <a:solidFill>
                              <a:srgbClr val="FF0000"/>
                            </a:solidFill>
                            <a:latin typeface="Gill Sans"/>
                          </a:endParaRPr>
                        </a:p>
                      </a:txBody>
                      <a:tcPr marT="38100" marB="3810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t>TP is </a:t>
                          </a:r>
                          <a:r>
                            <a:rPr lang="en-US" sz="1600" dirty="0" smtClean="0"/>
                            <a:t>the total output of a particular </a:t>
                          </a:r>
                          <a:r>
                            <a:rPr lang="en-US" sz="1600" dirty="0" smtClean="0"/>
                            <a:t>firm at a particular period of time </a:t>
                          </a:r>
                        </a:p>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t>Example of TP: "After hiring more workers the firm's total product increased."</a:t>
                          </a:r>
                        </a:p>
                      </a:txBody>
                      <a:tcPr marT="38100" marB="38100" anchor="ctr"/>
                    </a:tc>
                  </a:tr>
                  <a:tr h="81807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solidFill>
                                <a:srgbClr val="FF0000"/>
                              </a:solidFill>
                            </a:rPr>
                            <a:t>Marginal product  of labor (MP</a:t>
                          </a:r>
                          <a:r>
                            <a:rPr lang="en-US" sz="1600" baseline="-25000" dirty="0" smtClean="0">
                              <a:solidFill>
                                <a:srgbClr val="FF0000"/>
                              </a:solidFill>
                            </a:rPr>
                            <a:t>L</a:t>
                          </a:r>
                          <a:r>
                            <a:rPr lang="en-US" sz="1600" dirty="0" smtClean="0">
                              <a:solidFill>
                                <a:srgbClr val="FF0000"/>
                              </a:solidFill>
                            </a:rPr>
                            <a:t>) </a:t>
                          </a:r>
                          <a:endParaRPr lang="en-US" sz="1600" dirty="0">
                            <a:solidFill>
                              <a:srgbClr val="FF0000"/>
                            </a:solidFill>
                            <a:latin typeface="Gill Sans"/>
                          </a:endParaRPr>
                        </a:p>
                      </a:txBody>
                      <a:tcPr marT="38100" marB="38100" anchor="ctr"/>
                    </a:tc>
                    <a:tc>
                      <a:txBody>
                        <a:bodyPr/>
                        <a:lstStyle/>
                        <a:p>
                          <a:endParaRPr lang="en-US"/>
                        </a:p>
                      </a:txBody>
                      <a:tcPr marT="38100" marB="38100" anchor="ctr">
                        <a:blipFill rotWithShape="1">
                          <a:blip r:embed="rId3"/>
                          <a:stretch>
                            <a:fillRect l="-27660" t="-220149" b="-141045"/>
                          </a:stretch>
                        </a:blipFill>
                      </a:tcPr>
                    </a:tc>
                  </a:tr>
                  <a:tr h="1060323">
                    <a:tc>
                      <a:txBody>
                        <a:bodyPr/>
                        <a:lstStyle/>
                        <a:p>
                          <a:pPr algn="ctr"/>
                          <a:r>
                            <a:rPr lang="en-US" sz="1600" dirty="0" smtClean="0">
                              <a:solidFill>
                                <a:srgbClr val="FF0000"/>
                              </a:solidFill>
                            </a:rPr>
                            <a:t>Average product of labor (AP</a:t>
                          </a:r>
                          <a:r>
                            <a:rPr lang="en-US" sz="1600" baseline="-25000" dirty="0" smtClean="0">
                              <a:solidFill>
                                <a:srgbClr val="FF0000"/>
                              </a:solidFill>
                            </a:rPr>
                            <a:t>L</a:t>
                          </a:r>
                          <a:r>
                            <a:rPr lang="en-US" sz="1600" dirty="0" smtClean="0">
                              <a:solidFill>
                                <a:srgbClr val="FF0000"/>
                              </a:solidFill>
                            </a:rPr>
                            <a:t>) </a:t>
                          </a:r>
                          <a:endParaRPr lang="en-US" sz="1600" dirty="0" smtClean="0">
                            <a:solidFill>
                              <a:srgbClr val="FF0000"/>
                            </a:solidFill>
                          </a:endParaRPr>
                        </a:p>
                      </a:txBody>
                      <a:tcPr marT="38100" marB="38100" anchor="ctr"/>
                    </a:tc>
                    <a:tc>
                      <a:txBody>
                        <a:bodyPr/>
                        <a:lstStyle/>
                        <a:p>
                          <a:endParaRPr lang="en-US"/>
                        </a:p>
                      </a:txBody>
                      <a:tcPr marT="38100" marB="38100" anchor="ctr">
                        <a:blipFill rotWithShape="1">
                          <a:blip r:embed="rId3"/>
                          <a:stretch>
                            <a:fillRect l="-27660" t="-246552" b="-8621"/>
                          </a:stretch>
                        </a:blipFill>
                      </a:tcPr>
                    </a:tc>
                  </a:tr>
                </a:tbl>
              </a:graphicData>
            </a:graphic>
          </p:graphicFrame>
        </mc:Fallback>
      </mc:AlternateContent>
      <p:sp>
        <p:nvSpPr>
          <p:cNvPr id="24" name="TextBox 23"/>
          <p:cNvSpPr txBox="1"/>
          <p:nvPr/>
        </p:nvSpPr>
        <p:spPr>
          <a:xfrm>
            <a:off x="5181600" y="190500"/>
            <a:ext cx="2578100" cy="307777"/>
          </a:xfrm>
          <a:prstGeom prst="rect">
            <a:avLst/>
          </a:prstGeom>
          <a:noFill/>
        </p:spPr>
        <p:txBody>
          <a:bodyPr vert="horz" wrap="square" rtlCol="0">
            <a:spAutoFit/>
          </a:bodyPr>
          <a:lstStyle/>
          <a:p>
            <a:pPr algn="ctr"/>
            <a:r>
              <a:rPr lang="en-US" sz="1400" i="1" dirty="0" smtClean="0">
                <a:latin typeface="Lucida Sans - 16"/>
              </a:rPr>
              <a:t>Short-run Costs of Production</a:t>
            </a:r>
            <a:endParaRPr lang="en-US" sz="1400" i="1" dirty="0">
              <a:latin typeface="Lucida Sans - 16"/>
            </a:endParaRPr>
          </a:p>
        </p:txBody>
      </p:sp>
    </p:spTree>
    <p:extLst>
      <p:ext uri="{BB962C8B-B14F-4D97-AF65-F5344CB8AC3E}">
        <p14:creationId xmlns:p14="http://schemas.microsoft.com/office/powerpoint/2010/main" val="67484474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Group 11"/>
          <p:cNvGrpSpPr/>
          <p:nvPr/>
        </p:nvGrpSpPr>
        <p:grpSpPr>
          <a:xfrm>
            <a:off x="0" y="0"/>
            <a:ext cx="9144000" cy="697260"/>
            <a:chOff x="0" y="0"/>
            <a:chExt cx="9144000" cy="836712"/>
          </a:xfrm>
        </p:grpSpPr>
        <p:sp>
          <p:nvSpPr>
            <p:cNvPr id="37" name="Rectangle 36"/>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1.5.1 Costs</a:t>
              </a: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 </a:t>
              </a:r>
              <a:r>
                <a:rPr lang="en-US" dirty="0" smtClean="0">
                  <a:solidFill>
                    <a:schemeClr val="bg1">
                      <a:lumMod val="50000"/>
                    </a:schemeClr>
                  </a:solidFill>
                  <a:effectLst>
                    <a:outerShdw blurRad="50800" dist="38100" dir="2700000" algn="tl" rotWithShape="0">
                      <a:srgbClr val="000000">
                        <a:alpha val="43000"/>
                      </a:srgbClr>
                    </a:outerShdw>
                  </a:effectLst>
                  <a:latin typeface="Gill Sans"/>
                </a:rPr>
                <a:t>of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Production</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39"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graphicFrame>
        <p:nvGraphicFramePr>
          <p:cNvPr id="2" name="Table 1"/>
          <p:cNvGraphicFramePr>
            <a:graphicFrameLocks noGrp="1"/>
          </p:cNvGraphicFramePr>
          <p:nvPr>
            <p:extLst>
              <p:ext uri="{D42A27DB-BD31-4B8C-83A1-F6EECF244321}">
                <p14:modId xmlns:p14="http://schemas.microsoft.com/office/powerpoint/2010/main" val="2792821954"/>
              </p:ext>
            </p:extLst>
          </p:nvPr>
        </p:nvGraphicFramePr>
        <p:xfrm>
          <a:off x="4724400" y="2016563"/>
          <a:ext cx="4419600" cy="3647116"/>
        </p:xfrm>
        <a:graphic>
          <a:graphicData uri="http://schemas.openxmlformats.org/drawingml/2006/table">
            <a:tbl>
              <a:tblPr firstRow="1" bandRow="1">
                <a:tableStyleId>{5C22544A-7EE6-4342-B048-85BDC9FD1C3A}</a:tableStyleId>
              </a:tblPr>
              <a:tblGrid>
                <a:gridCol w="1104900"/>
                <a:gridCol w="1104900"/>
                <a:gridCol w="1104900"/>
                <a:gridCol w="1104900"/>
              </a:tblGrid>
              <a:tr h="529624">
                <a:tc>
                  <a:txBody>
                    <a:bodyPr/>
                    <a:lstStyle/>
                    <a:p>
                      <a:pPr algn="ctr"/>
                      <a:r>
                        <a:rPr lang="en-US" sz="1400" dirty="0" smtClean="0"/>
                        <a:t>Quantity of labor (Q</a:t>
                      </a:r>
                      <a:r>
                        <a:rPr lang="en-US" sz="1400" baseline="-25000" dirty="0" smtClean="0"/>
                        <a:t>L</a:t>
                      </a:r>
                      <a:r>
                        <a:rPr lang="en-US" sz="1400" dirty="0" smtClean="0"/>
                        <a:t>)</a:t>
                      </a:r>
                      <a:endParaRPr lang="en-US" sz="1400" dirty="0"/>
                    </a:p>
                  </a:txBody>
                  <a:tcPr anchor="ctr"/>
                </a:tc>
                <a:tc>
                  <a:txBody>
                    <a:bodyPr/>
                    <a:lstStyle/>
                    <a:p>
                      <a:pPr algn="ctr"/>
                      <a:r>
                        <a:rPr lang="en-US" sz="1400" dirty="0" smtClean="0"/>
                        <a:t>Total Product</a:t>
                      </a:r>
                      <a:endParaRPr lang="en-US" sz="1400" dirty="0"/>
                    </a:p>
                  </a:txBody>
                  <a:tcPr anchor="ctr"/>
                </a:tc>
                <a:tc>
                  <a:txBody>
                    <a:bodyPr/>
                    <a:lstStyle/>
                    <a:p>
                      <a:pPr algn="ctr"/>
                      <a:r>
                        <a:rPr lang="en-US" sz="1400" dirty="0" smtClean="0"/>
                        <a:t>Marginal Product</a:t>
                      </a:r>
                      <a:endParaRPr lang="en-US" sz="1400" dirty="0"/>
                    </a:p>
                  </a:txBody>
                  <a:tcPr anchor="ctr"/>
                </a:tc>
                <a:tc>
                  <a:txBody>
                    <a:bodyPr/>
                    <a:lstStyle/>
                    <a:p>
                      <a:pPr algn="ctr"/>
                      <a:r>
                        <a:rPr lang="en-US" sz="1400" dirty="0" smtClean="0"/>
                        <a:t>Average Product</a:t>
                      </a:r>
                      <a:endParaRPr lang="en-US" sz="1400" dirty="0"/>
                    </a:p>
                  </a:txBody>
                  <a:tcPr anchor="ctr"/>
                </a:tc>
              </a:tr>
              <a:tr h="346388">
                <a:tc>
                  <a:txBody>
                    <a:bodyPr/>
                    <a:lstStyle/>
                    <a:p>
                      <a:pPr algn="ctr"/>
                      <a:r>
                        <a:rPr lang="en-US" sz="1400" dirty="0" smtClean="0"/>
                        <a:t>0</a:t>
                      </a:r>
                      <a:endParaRPr lang="en-US" sz="1400" dirty="0"/>
                    </a:p>
                  </a:txBody>
                  <a:tcPr anchor="ctr"/>
                </a:tc>
                <a:tc>
                  <a:txBody>
                    <a:bodyPr/>
                    <a:lstStyle/>
                    <a:p>
                      <a:pPr algn="ctr"/>
                      <a:r>
                        <a:rPr lang="en-US" sz="1400" dirty="0" smtClean="0"/>
                        <a:t>0</a:t>
                      </a:r>
                      <a:endParaRPr lang="en-US" sz="1400" dirty="0"/>
                    </a:p>
                  </a:txBody>
                  <a:tcPr anchor="ctr"/>
                </a:tc>
                <a:tc>
                  <a:txBody>
                    <a:bodyPr/>
                    <a:lstStyle/>
                    <a:p>
                      <a:pPr algn="ctr"/>
                      <a:r>
                        <a:rPr lang="en-US" sz="1400" dirty="0" smtClean="0"/>
                        <a:t>-</a:t>
                      </a:r>
                      <a:endParaRPr lang="en-US" sz="1400" dirty="0"/>
                    </a:p>
                  </a:txBody>
                  <a:tcPr anchor="ctr"/>
                </a:tc>
                <a:tc>
                  <a:txBody>
                    <a:bodyPr/>
                    <a:lstStyle/>
                    <a:p>
                      <a:pPr algn="ctr"/>
                      <a:r>
                        <a:rPr lang="en-US" sz="1400" dirty="0" smtClean="0"/>
                        <a:t>-</a:t>
                      </a:r>
                      <a:endParaRPr lang="en-US" sz="1400" dirty="0"/>
                    </a:p>
                  </a:txBody>
                  <a:tcPr anchor="ctr"/>
                </a:tc>
              </a:tr>
              <a:tr h="346388">
                <a:tc>
                  <a:txBody>
                    <a:bodyPr/>
                    <a:lstStyle/>
                    <a:p>
                      <a:pPr algn="ctr"/>
                      <a:r>
                        <a:rPr lang="en-US" sz="1400" dirty="0" smtClean="0"/>
                        <a:t>1</a:t>
                      </a:r>
                      <a:endParaRPr lang="en-US" sz="1400" dirty="0"/>
                    </a:p>
                  </a:txBody>
                  <a:tcPr anchor="ctr"/>
                </a:tc>
                <a:tc>
                  <a:txBody>
                    <a:bodyPr/>
                    <a:lstStyle/>
                    <a:p>
                      <a:pPr algn="ctr"/>
                      <a:r>
                        <a:rPr lang="en-US" sz="1400" dirty="0" smtClean="0"/>
                        <a:t>4</a:t>
                      </a:r>
                      <a:endParaRPr lang="en-US" sz="1400" dirty="0"/>
                    </a:p>
                  </a:txBody>
                  <a:tcPr anchor="ctr"/>
                </a:tc>
                <a:tc>
                  <a:txBody>
                    <a:bodyPr/>
                    <a:lstStyle/>
                    <a:p>
                      <a:pPr algn="ctr"/>
                      <a:r>
                        <a:rPr lang="en-US" sz="1400" dirty="0" smtClean="0"/>
                        <a:t>4</a:t>
                      </a:r>
                      <a:endParaRPr lang="en-US" sz="1400" dirty="0"/>
                    </a:p>
                  </a:txBody>
                  <a:tcPr anchor="ctr"/>
                </a:tc>
                <a:tc>
                  <a:txBody>
                    <a:bodyPr/>
                    <a:lstStyle/>
                    <a:p>
                      <a:pPr algn="ctr"/>
                      <a:r>
                        <a:rPr lang="en-US" sz="1400" dirty="0" smtClean="0"/>
                        <a:t>4</a:t>
                      </a:r>
                      <a:endParaRPr lang="en-US" sz="1400" dirty="0"/>
                    </a:p>
                  </a:txBody>
                  <a:tcPr anchor="ctr"/>
                </a:tc>
              </a:tr>
              <a:tr h="346388">
                <a:tc>
                  <a:txBody>
                    <a:bodyPr/>
                    <a:lstStyle/>
                    <a:p>
                      <a:pPr algn="ctr"/>
                      <a:r>
                        <a:rPr lang="en-US" sz="1400" dirty="0" smtClean="0"/>
                        <a:t>2</a:t>
                      </a:r>
                      <a:endParaRPr lang="en-US" sz="1400" dirty="0"/>
                    </a:p>
                  </a:txBody>
                  <a:tcPr anchor="ctr"/>
                </a:tc>
                <a:tc>
                  <a:txBody>
                    <a:bodyPr/>
                    <a:lstStyle/>
                    <a:p>
                      <a:pPr algn="ctr"/>
                      <a:r>
                        <a:rPr lang="en-US" sz="1400" dirty="0" smtClean="0"/>
                        <a:t>9</a:t>
                      </a:r>
                      <a:endParaRPr lang="en-US" sz="1400" dirty="0"/>
                    </a:p>
                  </a:txBody>
                  <a:tcPr anchor="ctr"/>
                </a:tc>
                <a:tc>
                  <a:txBody>
                    <a:bodyPr/>
                    <a:lstStyle/>
                    <a:p>
                      <a:pPr algn="ctr"/>
                      <a:r>
                        <a:rPr lang="en-US" sz="1400" dirty="0" smtClean="0"/>
                        <a:t>5</a:t>
                      </a:r>
                      <a:endParaRPr lang="en-US" sz="1400" dirty="0"/>
                    </a:p>
                  </a:txBody>
                  <a:tcPr anchor="ctr"/>
                </a:tc>
                <a:tc>
                  <a:txBody>
                    <a:bodyPr/>
                    <a:lstStyle/>
                    <a:p>
                      <a:pPr algn="ctr"/>
                      <a:r>
                        <a:rPr lang="en-US" sz="1400" dirty="0" smtClean="0"/>
                        <a:t>4.5</a:t>
                      </a:r>
                      <a:endParaRPr lang="en-US" sz="1400" dirty="0"/>
                    </a:p>
                  </a:txBody>
                  <a:tcPr anchor="ctr"/>
                </a:tc>
              </a:tr>
              <a:tr h="346388">
                <a:tc>
                  <a:txBody>
                    <a:bodyPr/>
                    <a:lstStyle/>
                    <a:p>
                      <a:pPr algn="ctr"/>
                      <a:r>
                        <a:rPr lang="en-US" sz="1400" dirty="0" smtClean="0"/>
                        <a:t>3</a:t>
                      </a:r>
                      <a:endParaRPr lang="en-US" sz="1400" dirty="0"/>
                    </a:p>
                  </a:txBody>
                  <a:tcPr anchor="ctr"/>
                </a:tc>
                <a:tc>
                  <a:txBody>
                    <a:bodyPr/>
                    <a:lstStyle/>
                    <a:p>
                      <a:pPr algn="ctr"/>
                      <a:r>
                        <a:rPr lang="en-US" sz="1400" dirty="0" smtClean="0"/>
                        <a:t>15</a:t>
                      </a:r>
                      <a:endParaRPr lang="en-US" sz="1400" dirty="0"/>
                    </a:p>
                  </a:txBody>
                  <a:tcPr anchor="ctr"/>
                </a:tc>
                <a:tc>
                  <a:txBody>
                    <a:bodyPr/>
                    <a:lstStyle/>
                    <a:p>
                      <a:pPr algn="ctr"/>
                      <a:r>
                        <a:rPr lang="en-US" sz="1400" dirty="0" smtClean="0"/>
                        <a:t>6</a:t>
                      </a:r>
                      <a:endParaRPr lang="en-US" sz="1400" dirty="0"/>
                    </a:p>
                  </a:txBody>
                  <a:tcPr anchor="ctr"/>
                </a:tc>
                <a:tc>
                  <a:txBody>
                    <a:bodyPr/>
                    <a:lstStyle/>
                    <a:p>
                      <a:pPr algn="ctr"/>
                      <a:r>
                        <a:rPr lang="en-US" sz="1400" dirty="0" smtClean="0"/>
                        <a:t>5</a:t>
                      </a:r>
                      <a:endParaRPr lang="en-US" sz="1400" dirty="0"/>
                    </a:p>
                  </a:txBody>
                  <a:tcPr anchor="ctr"/>
                </a:tc>
              </a:tr>
              <a:tr h="346388">
                <a:tc>
                  <a:txBody>
                    <a:bodyPr/>
                    <a:lstStyle/>
                    <a:p>
                      <a:pPr algn="ctr"/>
                      <a:r>
                        <a:rPr lang="en-US" sz="1400" dirty="0" smtClean="0"/>
                        <a:t>4</a:t>
                      </a:r>
                      <a:endParaRPr lang="en-US" sz="1400" dirty="0"/>
                    </a:p>
                  </a:txBody>
                  <a:tcPr anchor="ctr"/>
                </a:tc>
                <a:tc>
                  <a:txBody>
                    <a:bodyPr/>
                    <a:lstStyle/>
                    <a:p>
                      <a:pPr algn="ctr"/>
                      <a:r>
                        <a:rPr lang="en-US" sz="1400" dirty="0" smtClean="0"/>
                        <a:t>20</a:t>
                      </a:r>
                      <a:endParaRPr lang="en-US" sz="1400" dirty="0"/>
                    </a:p>
                  </a:txBody>
                  <a:tcPr anchor="ctr"/>
                </a:tc>
                <a:tc>
                  <a:txBody>
                    <a:bodyPr/>
                    <a:lstStyle/>
                    <a:p>
                      <a:pPr algn="ctr"/>
                      <a:r>
                        <a:rPr lang="en-US" sz="1400" dirty="0" smtClean="0"/>
                        <a:t>5</a:t>
                      </a:r>
                      <a:endParaRPr lang="en-US" sz="1400" dirty="0"/>
                    </a:p>
                  </a:txBody>
                  <a:tcPr anchor="ctr"/>
                </a:tc>
                <a:tc>
                  <a:txBody>
                    <a:bodyPr/>
                    <a:lstStyle/>
                    <a:p>
                      <a:pPr algn="ctr"/>
                      <a:r>
                        <a:rPr lang="en-US" sz="1400" dirty="0" smtClean="0"/>
                        <a:t>5</a:t>
                      </a:r>
                      <a:endParaRPr lang="en-US" sz="1400" dirty="0"/>
                    </a:p>
                  </a:txBody>
                  <a:tcPr anchor="ctr"/>
                </a:tc>
              </a:tr>
              <a:tr h="346388">
                <a:tc>
                  <a:txBody>
                    <a:bodyPr/>
                    <a:lstStyle/>
                    <a:p>
                      <a:pPr algn="ctr"/>
                      <a:r>
                        <a:rPr lang="en-US" sz="1400" dirty="0" smtClean="0"/>
                        <a:t>5</a:t>
                      </a:r>
                      <a:endParaRPr lang="en-US" sz="1400" dirty="0"/>
                    </a:p>
                  </a:txBody>
                  <a:tcPr anchor="ctr"/>
                </a:tc>
                <a:tc>
                  <a:txBody>
                    <a:bodyPr/>
                    <a:lstStyle/>
                    <a:p>
                      <a:pPr algn="ctr"/>
                      <a:r>
                        <a:rPr lang="en-US" sz="1400" dirty="0" smtClean="0"/>
                        <a:t>24</a:t>
                      </a:r>
                      <a:endParaRPr lang="en-US" sz="1400" dirty="0"/>
                    </a:p>
                  </a:txBody>
                  <a:tcPr anchor="ctr"/>
                </a:tc>
                <a:tc>
                  <a:txBody>
                    <a:bodyPr/>
                    <a:lstStyle/>
                    <a:p>
                      <a:pPr algn="ctr"/>
                      <a:r>
                        <a:rPr lang="en-US" sz="1400" dirty="0" smtClean="0"/>
                        <a:t>4</a:t>
                      </a:r>
                      <a:endParaRPr lang="en-US" sz="1400" dirty="0"/>
                    </a:p>
                  </a:txBody>
                  <a:tcPr anchor="ctr"/>
                </a:tc>
                <a:tc>
                  <a:txBody>
                    <a:bodyPr/>
                    <a:lstStyle/>
                    <a:p>
                      <a:pPr algn="ctr"/>
                      <a:r>
                        <a:rPr lang="en-US" sz="1400" dirty="0" smtClean="0"/>
                        <a:t>4.8</a:t>
                      </a:r>
                      <a:endParaRPr lang="en-US" sz="1400" dirty="0"/>
                    </a:p>
                  </a:txBody>
                  <a:tcPr anchor="ctr"/>
                </a:tc>
              </a:tr>
              <a:tr h="346388">
                <a:tc>
                  <a:txBody>
                    <a:bodyPr/>
                    <a:lstStyle/>
                    <a:p>
                      <a:pPr algn="ctr"/>
                      <a:r>
                        <a:rPr lang="en-US" sz="1400" dirty="0" smtClean="0"/>
                        <a:t>6</a:t>
                      </a:r>
                      <a:endParaRPr lang="en-US" sz="1400" dirty="0"/>
                    </a:p>
                  </a:txBody>
                  <a:tcPr anchor="ctr"/>
                </a:tc>
                <a:tc>
                  <a:txBody>
                    <a:bodyPr/>
                    <a:lstStyle/>
                    <a:p>
                      <a:pPr algn="ctr"/>
                      <a:r>
                        <a:rPr lang="en-US" sz="1400" dirty="0" smtClean="0"/>
                        <a:t>26</a:t>
                      </a:r>
                      <a:endParaRPr lang="en-US" sz="1400" dirty="0"/>
                    </a:p>
                  </a:txBody>
                  <a:tcPr anchor="ctr"/>
                </a:tc>
                <a:tc>
                  <a:txBody>
                    <a:bodyPr/>
                    <a:lstStyle/>
                    <a:p>
                      <a:pPr algn="ctr"/>
                      <a:r>
                        <a:rPr lang="en-US" sz="1400" dirty="0" smtClean="0"/>
                        <a:t>2</a:t>
                      </a:r>
                      <a:endParaRPr lang="en-US" sz="1400" dirty="0"/>
                    </a:p>
                  </a:txBody>
                  <a:tcPr anchor="ctr"/>
                </a:tc>
                <a:tc>
                  <a:txBody>
                    <a:bodyPr/>
                    <a:lstStyle/>
                    <a:p>
                      <a:pPr algn="ctr"/>
                      <a:r>
                        <a:rPr lang="en-US" sz="1400" dirty="0" smtClean="0"/>
                        <a:t>4.33</a:t>
                      </a:r>
                      <a:endParaRPr lang="en-US" sz="1400" dirty="0"/>
                    </a:p>
                  </a:txBody>
                  <a:tcPr anchor="ctr"/>
                </a:tc>
              </a:tr>
              <a:tr h="346388">
                <a:tc>
                  <a:txBody>
                    <a:bodyPr/>
                    <a:lstStyle/>
                    <a:p>
                      <a:pPr algn="ctr"/>
                      <a:r>
                        <a:rPr lang="en-US" sz="1400" dirty="0" smtClean="0"/>
                        <a:t>7</a:t>
                      </a:r>
                      <a:endParaRPr lang="en-US" sz="1400" dirty="0"/>
                    </a:p>
                  </a:txBody>
                  <a:tcPr anchor="ctr"/>
                </a:tc>
                <a:tc>
                  <a:txBody>
                    <a:bodyPr/>
                    <a:lstStyle/>
                    <a:p>
                      <a:pPr algn="ctr"/>
                      <a:r>
                        <a:rPr lang="en-US" sz="1400" dirty="0" smtClean="0"/>
                        <a:t>26</a:t>
                      </a:r>
                      <a:endParaRPr lang="en-US" sz="1400" dirty="0"/>
                    </a:p>
                  </a:txBody>
                  <a:tcPr anchor="ctr"/>
                </a:tc>
                <a:tc>
                  <a:txBody>
                    <a:bodyPr/>
                    <a:lstStyle/>
                    <a:p>
                      <a:pPr algn="ctr"/>
                      <a:r>
                        <a:rPr lang="en-US" sz="1400" dirty="0" smtClean="0"/>
                        <a:t>0</a:t>
                      </a:r>
                      <a:endParaRPr lang="en-US" sz="1400" dirty="0"/>
                    </a:p>
                  </a:txBody>
                  <a:tcPr anchor="ctr"/>
                </a:tc>
                <a:tc>
                  <a:txBody>
                    <a:bodyPr/>
                    <a:lstStyle/>
                    <a:p>
                      <a:pPr algn="ctr"/>
                      <a:r>
                        <a:rPr lang="en-US" sz="1400" dirty="0" smtClean="0"/>
                        <a:t>3.7</a:t>
                      </a:r>
                      <a:endParaRPr lang="en-US" sz="1400" dirty="0"/>
                    </a:p>
                  </a:txBody>
                  <a:tcPr anchor="ctr"/>
                </a:tc>
              </a:tr>
              <a:tr h="346388">
                <a:tc>
                  <a:txBody>
                    <a:bodyPr/>
                    <a:lstStyle/>
                    <a:p>
                      <a:pPr algn="ctr"/>
                      <a:r>
                        <a:rPr lang="en-US" sz="1400" dirty="0" smtClean="0"/>
                        <a:t>8</a:t>
                      </a:r>
                      <a:endParaRPr lang="en-US" sz="1400" dirty="0"/>
                    </a:p>
                  </a:txBody>
                  <a:tcPr anchor="ctr"/>
                </a:tc>
                <a:tc>
                  <a:txBody>
                    <a:bodyPr/>
                    <a:lstStyle/>
                    <a:p>
                      <a:pPr algn="ctr"/>
                      <a:r>
                        <a:rPr lang="en-US" sz="1400" dirty="0" smtClean="0"/>
                        <a:t>24</a:t>
                      </a:r>
                      <a:endParaRPr lang="en-US" sz="1400" dirty="0"/>
                    </a:p>
                  </a:txBody>
                  <a:tcPr anchor="ctr"/>
                </a:tc>
                <a:tc>
                  <a:txBody>
                    <a:bodyPr/>
                    <a:lstStyle/>
                    <a:p>
                      <a:pPr algn="ctr"/>
                      <a:r>
                        <a:rPr lang="en-US" sz="1400" dirty="0" smtClean="0"/>
                        <a:t>-2</a:t>
                      </a:r>
                      <a:endParaRPr lang="en-US" sz="1400" dirty="0"/>
                    </a:p>
                  </a:txBody>
                  <a:tcPr anchor="ctr"/>
                </a:tc>
                <a:tc>
                  <a:txBody>
                    <a:bodyPr/>
                    <a:lstStyle/>
                    <a:p>
                      <a:pPr algn="ctr"/>
                      <a:r>
                        <a:rPr lang="en-US" sz="1400" dirty="0" smtClean="0"/>
                        <a:t>3</a:t>
                      </a:r>
                      <a:endParaRPr lang="en-US" sz="1400" dirty="0"/>
                    </a:p>
                  </a:txBody>
                  <a:tcPr anchor="ctr"/>
                </a:tc>
              </a:tr>
            </a:tbl>
          </a:graphicData>
        </a:graphic>
      </p:graphicFrame>
      <p:sp>
        <p:nvSpPr>
          <p:cNvPr id="41" name="TextBox 40"/>
          <p:cNvSpPr txBox="1"/>
          <p:nvPr/>
        </p:nvSpPr>
        <p:spPr>
          <a:xfrm>
            <a:off x="0" y="723900"/>
            <a:ext cx="9144000" cy="1292662"/>
          </a:xfrm>
          <a:prstGeom prst="rect">
            <a:avLst/>
          </a:prstGeom>
          <a:noFill/>
        </p:spPr>
        <p:txBody>
          <a:bodyPr wrap="square" rtlCol="0">
            <a:spAutoFit/>
          </a:bodyPr>
          <a:lstStyle/>
          <a:p>
            <a:r>
              <a:rPr lang="en-US" sz="2400" dirty="0" smtClean="0">
                <a:solidFill>
                  <a:srgbClr val="FF0000"/>
                </a:solidFill>
              </a:rPr>
              <a:t>Productivity in the Short-run</a:t>
            </a:r>
          </a:p>
          <a:p>
            <a:r>
              <a:rPr lang="en-US" dirty="0" smtClean="0"/>
              <a:t>Assume a bakery with three ovens wishes to start making bread. To do so, it must hire workers. How many workers should the bakery hire? That depends on the productivity of the labor as more workers are added to the three ovens.</a:t>
            </a:r>
            <a:endParaRPr lang="en-US" i="1" dirty="0">
              <a:solidFill>
                <a:srgbClr val="FF0000"/>
              </a:solidFill>
            </a:endParaRPr>
          </a:p>
        </p:txBody>
      </p:sp>
      <p:sp>
        <p:nvSpPr>
          <p:cNvPr id="42" name="TextBox 41"/>
          <p:cNvSpPr txBox="1"/>
          <p:nvPr/>
        </p:nvSpPr>
        <p:spPr>
          <a:xfrm>
            <a:off x="0" y="2016562"/>
            <a:ext cx="4724400" cy="3539430"/>
          </a:xfrm>
          <a:prstGeom prst="rect">
            <a:avLst/>
          </a:prstGeom>
          <a:noFill/>
        </p:spPr>
        <p:txBody>
          <a:bodyPr wrap="square" rtlCol="0">
            <a:spAutoFit/>
          </a:bodyPr>
          <a:lstStyle/>
          <a:p>
            <a:r>
              <a:rPr lang="en-US" sz="1600" b="1" dirty="0" smtClean="0">
                <a:solidFill>
                  <a:srgbClr val="0000FF"/>
                </a:solidFill>
              </a:rPr>
              <a:t>The table presents a realistic estimate of the productivity of labor in the short-run</a:t>
            </a:r>
          </a:p>
          <a:p>
            <a:pPr marL="285750" indent="-285750">
              <a:buFont typeface="Arial" pitchFamily="34" charset="0"/>
              <a:buChar char="•"/>
            </a:pPr>
            <a:r>
              <a:rPr lang="en-US" sz="1600" dirty="0" smtClean="0"/>
              <a:t>Total product increases as more workers are hired, UNTIL the 8</a:t>
            </a:r>
            <a:r>
              <a:rPr lang="en-US" sz="1600" baseline="30000" dirty="0" smtClean="0"/>
              <a:t>th</a:t>
            </a:r>
            <a:r>
              <a:rPr lang="en-US" sz="1600" dirty="0" smtClean="0"/>
              <a:t> worker, then total product decreases</a:t>
            </a:r>
          </a:p>
          <a:p>
            <a:pPr marL="285750" indent="-285750">
              <a:buFont typeface="Arial" pitchFamily="34" charset="0"/>
              <a:buChar char="•"/>
            </a:pPr>
            <a:r>
              <a:rPr lang="en-US" sz="1600" dirty="0" smtClean="0"/>
              <a:t>Marginal product (the output contributed by the last worker hired) increases until the 4</a:t>
            </a:r>
            <a:r>
              <a:rPr lang="en-US" sz="1600" baseline="30000" dirty="0" smtClean="0"/>
              <a:t>th</a:t>
            </a:r>
            <a:r>
              <a:rPr lang="en-US" sz="1600" dirty="0" smtClean="0"/>
              <a:t> worker, and then marginal product begins decreasing.</a:t>
            </a:r>
          </a:p>
          <a:p>
            <a:pPr marL="285750" indent="-285750">
              <a:buFont typeface="Arial" pitchFamily="34" charset="0"/>
              <a:buChar char="•"/>
            </a:pPr>
            <a:r>
              <a:rPr lang="en-US" sz="1600" dirty="0" smtClean="0"/>
              <a:t>Average product (the output per worker) increases until the marginal product becomes lower than AP (at the 5</a:t>
            </a:r>
            <a:r>
              <a:rPr lang="en-US" sz="1600" baseline="30000" dirty="0" smtClean="0"/>
              <a:t>th</a:t>
            </a:r>
            <a:r>
              <a:rPr lang="en-US" sz="1600" dirty="0" smtClean="0"/>
              <a:t> worker) and then begins decreasing.</a:t>
            </a:r>
          </a:p>
          <a:p>
            <a:pPr marL="285750" indent="-285750">
              <a:buFont typeface="Arial" pitchFamily="34" charset="0"/>
              <a:buChar char="•"/>
            </a:pPr>
            <a:r>
              <a:rPr lang="en-US" sz="1600" dirty="0" smtClean="0"/>
              <a:t>The productivity of labor is at its greatest at around 3 or 4 workers, which means the bakery’s average costs will be minimized when employing approximately 4 workers. </a:t>
            </a:r>
            <a:endParaRPr lang="en-US" sz="1600" dirty="0"/>
          </a:p>
        </p:txBody>
      </p:sp>
      <p:sp>
        <p:nvSpPr>
          <p:cNvPr id="43" name="TextBox 42"/>
          <p:cNvSpPr txBox="1"/>
          <p:nvPr/>
        </p:nvSpPr>
        <p:spPr>
          <a:xfrm>
            <a:off x="5181600" y="190500"/>
            <a:ext cx="2578100" cy="307777"/>
          </a:xfrm>
          <a:prstGeom prst="rect">
            <a:avLst/>
          </a:prstGeom>
          <a:noFill/>
        </p:spPr>
        <p:txBody>
          <a:bodyPr vert="horz" wrap="square" rtlCol="0">
            <a:spAutoFit/>
          </a:bodyPr>
          <a:lstStyle/>
          <a:p>
            <a:pPr algn="ctr"/>
            <a:r>
              <a:rPr lang="en-US" sz="1400" i="1" dirty="0" smtClean="0">
                <a:latin typeface="Lucida Sans - 16"/>
              </a:rPr>
              <a:t>Short-run Costs of Production</a:t>
            </a:r>
            <a:endParaRPr lang="en-US" sz="1400" i="1" dirty="0">
              <a:latin typeface="Lucida Sans - 16"/>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Group 11"/>
          <p:cNvGrpSpPr/>
          <p:nvPr/>
        </p:nvGrpSpPr>
        <p:grpSpPr>
          <a:xfrm>
            <a:off x="0" y="0"/>
            <a:ext cx="9144000" cy="697260"/>
            <a:chOff x="0" y="0"/>
            <a:chExt cx="9144000" cy="836712"/>
          </a:xfrm>
        </p:grpSpPr>
        <p:sp>
          <p:nvSpPr>
            <p:cNvPr id="37" name="Rectangle 36"/>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1.5.1 Costs</a:t>
              </a: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 </a:t>
              </a:r>
              <a:r>
                <a:rPr lang="en-US" dirty="0" smtClean="0">
                  <a:solidFill>
                    <a:schemeClr val="bg1">
                      <a:lumMod val="50000"/>
                    </a:schemeClr>
                  </a:solidFill>
                  <a:effectLst>
                    <a:outerShdw blurRad="50800" dist="38100" dir="2700000" algn="tl" rotWithShape="0">
                      <a:srgbClr val="000000">
                        <a:alpha val="43000"/>
                      </a:srgbClr>
                    </a:outerShdw>
                  </a:effectLst>
                  <a:latin typeface="Gill Sans"/>
                </a:rPr>
                <a:t>of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Production</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39"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41" name="TextBox 40"/>
          <p:cNvSpPr txBox="1"/>
          <p:nvPr/>
        </p:nvSpPr>
        <p:spPr>
          <a:xfrm>
            <a:off x="0" y="723900"/>
            <a:ext cx="9144000" cy="1015663"/>
          </a:xfrm>
          <a:prstGeom prst="rect">
            <a:avLst/>
          </a:prstGeom>
          <a:noFill/>
        </p:spPr>
        <p:txBody>
          <a:bodyPr wrap="square" rtlCol="0">
            <a:spAutoFit/>
          </a:bodyPr>
          <a:lstStyle/>
          <a:p>
            <a:r>
              <a:rPr lang="en-US" sz="2400" dirty="0" smtClean="0">
                <a:solidFill>
                  <a:srgbClr val="FF0000"/>
                </a:solidFill>
              </a:rPr>
              <a:t>Productivity in the Short-run</a:t>
            </a:r>
          </a:p>
          <a:p>
            <a:r>
              <a:rPr lang="en-US" dirty="0" smtClean="0"/>
              <a:t>The data from our productivity table can be plotted in a graph, with the quantity of labor on the horizontal axis and the total, marginal and average product on the vertical axis.</a:t>
            </a:r>
            <a:endParaRPr lang="en-US" i="1" dirty="0">
              <a:solidFill>
                <a:srgbClr val="FF0000"/>
              </a:solidFill>
            </a:endParaRPr>
          </a:p>
        </p:txBody>
      </p:sp>
      <p:pic>
        <p:nvPicPr>
          <p:cNvPr id="10" name="Picture 9"/>
          <p:cNvPicPr/>
          <p:nvPr/>
        </p:nvPicPr>
        <p:blipFill>
          <a:blip r:embed="rId3"/>
          <a:stretch>
            <a:fillRect/>
          </a:stretch>
        </p:blipFill>
        <p:spPr>
          <a:xfrm>
            <a:off x="35496" y="1713868"/>
            <a:ext cx="4991100" cy="3959051"/>
          </a:xfrm>
          <a:prstGeom prst="rect">
            <a:avLst/>
          </a:prstGeom>
          <a:solidFill>
            <a:srgbClr val="FFFFFF"/>
          </a:solidFill>
          <a:ln>
            <a:noFill/>
            <a:prstDash/>
          </a:ln>
        </p:spPr>
      </p:pic>
      <p:sp>
        <p:nvSpPr>
          <p:cNvPr id="3" name="TextBox 2"/>
          <p:cNvSpPr txBox="1"/>
          <p:nvPr/>
        </p:nvSpPr>
        <p:spPr>
          <a:xfrm>
            <a:off x="5026596" y="1771114"/>
            <a:ext cx="4117404" cy="3600986"/>
          </a:xfrm>
          <a:prstGeom prst="rect">
            <a:avLst/>
          </a:prstGeom>
          <a:noFill/>
        </p:spPr>
        <p:txBody>
          <a:bodyPr wrap="square" rtlCol="0">
            <a:spAutoFit/>
          </a:bodyPr>
          <a:lstStyle/>
          <a:p>
            <a:r>
              <a:rPr lang="en-US" b="1" dirty="0" smtClean="0">
                <a:solidFill>
                  <a:srgbClr val="0000FF"/>
                </a:solidFill>
              </a:rPr>
              <a:t>Key observations about short-run production relationships:</a:t>
            </a:r>
          </a:p>
          <a:p>
            <a:pPr marL="285750" indent="-285750">
              <a:buFont typeface="Arial" pitchFamily="34" charset="0"/>
              <a:buChar char="•"/>
            </a:pPr>
            <a:r>
              <a:rPr lang="en-US" sz="1600" dirty="0" smtClean="0"/>
              <a:t>The MP is the rate of change in the TP. As MP is increasing, TP becomes steeper, but when MP decreases, TP becomes flatter. When MP becomes negative, TP begins decreasing.</a:t>
            </a:r>
          </a:p>
          <a:p>
            <a:pPr marL="285750" indent="-285750">
              <a:buFont typeface="Arial" pitchFamily="34" charset="0"/>
              <a:buChar char="•"/>
            </a:pPr>
            <a:r>
              <a:rPr lang="en-US" sz="1600" dirty="0" smtClean="0"/>
              <a:t>MP intersects AP at its highest point. Whenever MP&gt;AP, AP is increasing, but when MP&lt;AP, AP is decreasing.</a:t>
            </a:r>
          </a:p>
          <a:p>
            <a:pPr marL="285750" indent="-285750">
              <a:buFont typeface="Arial" pitchFamily="34" charset="0"/>
              <a:buChar char="•"/>
            </a:pPr>
            <a:r>
              <a:rPr lang="en-US" sz="1600" dirty="0" smtClean="0"/>
              <a:t>The bakery begins experiencing </a:t>
            </a:r>
            <a:r>
              <a:rPr lang="en-US" sz="1600" i="1" dirty="0" smtClean="0"/>
              <a:t>diminishing marginal returns</a:t>
            </a:r>
            <a:r>
              <a:rPr lang="en-US" sz="1600" dirty="0" smtClean="0"/>
              <a:t> (the output of additional workers begins decreasing) after the third worker</a:t>
            </a:r>
            <a:endParaRPr lang="en-US" sz="1600" dirty="0"/>
          </a:p>
        </p:txBody>
      </p:sp>
      <p:sp>
        <p:nvSpPr>
          <p:cNvPr id="12" name="TextBox 11"/>
          <p:cNvSpPr txBox="1"/>
          <p:nvPr/>
        </p:nvSpPr>
        <p:spPr>
          <a:xfrm>
            <a:off x="5181600" y="190500"/>
            <a:ext cx="2578100" cy="307777"/>
          </a:xfrm>
          <a:prstGeom prst="rect">
            <a:avLst/>
          </a:prstGeom>
          <a:noFill/>
        </p:spPr>
        <p:txBody>
          <a:bodyPr vert="horz" wrap="square" rtlCol="0">
            <a:spAutoFit/>
          </a:bodyPr>
          <a:lstStyle/>
          <a:p>
            <a:pPr algn="ctr"/>
            <a:r>
              <a:rPr lang="en-US" sz="1400" i="1" dirty="0" smtClean="0">
                <a:latin typeface="Lucida Sans - 16"/>
              </a:rPr>
              <a:t>Short-run Costs of Production</a:t>
            </a:r>
            <a:endParaRPr lang="en-US" sz="1400" i="1" dirty="0">
              <a:latin typeface="Lucida Sans - 16"/>
            </a:endParaRPr>
          </a:p>
        </p:txBody>
      </p:sp>
    </p:spTree>
    <p:extLst>
      <p:ext uri="{BB962C8B-B14F-4D97-AF65-F5344CB8AC3E}">
        <p14:creationId xmlns:p14="http://schemas.microsoft.com/office/powerpoint/2010/main" val="21091814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Group 11"/>
          <p:cNvGrpSpPr/>
          <p:nvPr/>
        </p:nvGrpSpPr>
        <p:grpSpPr>
          <a:xfrm>
            <a:off x="0" y="0"/>
            <a:ext cx="9144000" cy="697260"/>
            <a:chOff x="0" y="0"/>
            <a:chExt cx="9144000" cy="836712"/>
          </a:xfrm>
        </p:grpSpPr>
        <p:sp>
          <p:nvSpPr>
            <p:cNvPr id="37" name="Rectangle 36"/>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1.5.1 Costs</a:t>
              </a: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 </a:t>
              </a:r>
              <a:r>
                <a:rPr lang="en-US" dirty="0" smtClean="0">
                  <a:solidFill>
                    <a:schemeClr val="bg1">
                      <a:lumMod val="50000"/>
                    </a:schemeClr>
                  </a:solidFill>
                  <a:effectLst>
                    <a:outerShdw blurRad="50800" dist="38100" dir="2700000" algn="tl" rotWithShape="0">
                      <a:srgbClr val="000000">
                        <a:alpha val="43000"/>
                      </a:srgbClr>
                    </a:outerShdw>
                  </a:effectLst>
                  <a:latin typeface="Gill Sans"/>
                </a:rPr>
                <a:t>of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Production</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39"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41" name="TextBox 40"/>
          <p:cNvSpPr txBox="1"/>
          <p:nvPr/>
        </p:nvSpPr>
        <p:spPr>
          <a:xfrm>
            <a:off x="0" y="723900"/>
            <a:ext cx="9144000" cy="1015663"/>
          </a:xfrm>
          <a:prstGeom prst="rect">
            <a:avLst/>
          </a:prstGeom>
          <a:noFill/>
        </p:spPr>
        <p:txBody>
          <a:bodyPr wrap="square" rtlCol="0">
            <a:spAutoFit/>
          </a:bodyPr>
          <a:lstStyle/>
          <a:p>
            <a:r>
              <a:rPr lang="en-US" sz="2400" dirty="0" smtClean="0">
                <a:solidFill>
                  <a:srgbClr val="FF0000"/>
                </a:solidFill>
              </a:rPr>
              <a:t>Productivity in the Short-run</a:t>
            </a:r>
          </a:p>
          <a:p>
            <a:r>
              <a:rPr lang="en-US" dirty="0" smtClean="0"/>
              <a:t>If we look more closely at just the marginal product and average product curves, we can learn more about the relationship between these two production variables.</a:t>
            </a:r>
            <a:endParaRPr lang="en-US" i="1" dirty="0">
              <a:solidFill>
                <a:srgbClr val="FF0000"/>
              </a:solidFill>
            </a:endParaRPr>
          </a:p>
        </p:txBody>
      </p:sp>
      <p:sp>
        <p:nvSpPr>
          <p:cNvPr id="3" name="TextBox 2"/>
          <p:cNvSpPr txBox="1"/>
          <p:nvPr/>
        </p:nvSpPr>
        <p:spPr>
          <a:xfrm>
            <a:off x="35496" y="1690449"/>
            <a:ext cx="4765104" cy="4062651"/>
          </a:xfrm>
          <a:prstGeom prst="rect">
            <a:avLst/>
          </a:prstGeom>
          <a:noFill/>
        </p:spPr>
        <p:txBody>
          <a:bodyPr wrap="square" rtlCol="0">
            <a:spAutoFit/>
          </a:bodyPr>
          <a:lstStyle/>
          <a:p>
            <a:r>
              <a:rPr lang="en-US" b="1" dirty="0" smtClean="0">
                <a:solidFill>
                  <a:srgbClr val="0000FF"/>
                </a:solidFill>
              </a:rPr>
              <a:t>Explanation for diminishing returns: </a:t>
            </a:r>
          </a:p>
          <a:p>
            <a:pPr marL="285750" indent="-285750">
              <a:buFont typeface="Arial" pitchFamily="34" charset="0"/>
              <a:buChar char="•"/>
            </a:pPr>
            <a:r>
              <a:rPr lang="en-US" sz="1600" dirty="0" smtClean="0"/>
              <a:t>With only three ovens in the bakery, the output attributable to the 4</a:t>
            </a:r>
            <a:r>
              <a:rPr lang="en-US" sz="1600" baseline="30000" dirty="0" smtClean="0"/>
              <a:t>th</a:t>
            </a:r>
            <a:r>
              <a:rPr lang="en-US" sz="1600" dirty="0"/>
              <a:t> </a:t>
            </a:r>
            <a:r>
              <a:rPr lang="en-US" sz="1600" dirty="0" smtClean="0"/>
              <a:t>– 8</a:t>
            </a:r>
            <a:r>
              <a:rPr lang="en-US" sz="1600" baseline="30000" dirty="0" smtClean="0"/>
              <a:t>th</a:t>
            </a:r>
            <a:r>
              <a:rPr lang="en-US" sz="1600" dirty="0" smtClean="0"/>
              <a:t> worker becomes less and less.</a:t>
            </a:r>
          </a:p>
          <a:p>
            <a:pPr marL="285750" indent="-285750">
              <a:buFont typeface="Arial" pitchFamily="34" charset="0"/>
              <a:buChar char="•"/>
            </a:pPr>
            <a:r>
              <a:rPr lang="en-US" sz="1600" dirty="0" smtClean="0"/>
              <a:t>This is because there is </a:t>
            </a:r>
            <a:r>
              <a:rPr lang="en-US" sz="1600" i="1" dirty="0" smtClean="0"/>
              <a:t>not enough capital to allow additional workers to continue to be more and more productive!</a:t>
            </a:r>
            <a:endParaRPr lang="en-US" sz="1600" dirty="0" smtClean="0"/>
          </a:p>
          <a:p>
            <a:pPr marL="285750" indent="-285750">
              <a:buFont typeface="Arial" pitchFamily="34" charset="0"/>
              <a:buChar char="•"/>
            </a:pPr>
            <a:r>
              <a:rPr lang="en-US" sz="1600" dirty="0" smtClean="0"/>
              <a:t>Up to the 5</a:t>
            </a:r>
            <a:r>
              <a:rPr lang="en-US" sz="1600" baseline="30000" dirty="0" smtClean="0"/>
              <a:t>th</a:t>
            </a:r>
            <a:r>
              <a:rPr lang="en-US" sz="1600" dirty="0" smtClean="0"/>
              <a:t> worker, adding additional workers caused the </a:t>
            </a:r>
            <a:r>
              <a:rPr lang="en-US" sz="1600" i="1" dirty="0" smtClean="0"/>
              <a:t>average product</a:t>
            </a:r>
            <a:r>
              <a:rPr lang="en-US" sz="1600" dirty="0" smtClean="0"/>
              <a:t> to rise, since the marginal product was greater than the average. </a:t>
            </a:r>
          </a:p>
          <a:p>
            <a:pPr marL="285750" indent="-285750">
              <a:buFont typeface="Arial" pitchFamily="34" charset="0"/>
              <a:buChar char="•"/>
            </a:pPr>
            <a:r>
              <a:rPr lang="en-US" sz="1600" dirty="0" smtClean="0"/>
              <a:t>But beyond the 5</a:t>
            </a:r>
            <a:r>
              <a:rPr lang="en-US" sz="1600" baseline="30000" dirty="0" smtClean="0"/>
              <a:t>th</a:t>
            </a:r>
            <a:r>
              <a:rPr lang="en-US" sz="1600" dirty="0" smtClean="0"/>
              <a:t> worker, diminishing returns was causing marginal product to fall at such a rate that it was pulling average output down with it. Worker productivity declines rapidly after four workers.</a:t>
            </a:r>
          </a:p>
          <a:p>
            <a:pPr marL="285750" indent="-285750">
              <a:buFont typeface="Arial" pitchFamily="34" charset="0"/>
              <a:buChar char="•"/>
            </a:pPr>
            <a:r>
              <a:rPr lang="en-US" sz="1600" dirty="0" smtClean="0"/>
              <a:t>A bakery wanting to minimize costs will not hire more than four workers.</a:t>
            </a:r>
            <a:endParaRPr lang="en-US" sz="1600" dirty="0"/>
          </a:p>
        </p:txBody>
      </p:sp>
      <p:pic>
        <p:nvPicPr>
          <p:cNvPr id="11" name="Picture 10"/>
          <p:cNvPicPr/>
          <p:nvPr/>
        </p:nvPicPr>
        <p:blipFill>
          <a:blip r:embed="rId3"/>
          <a:stretch>
            <a:fillRect/>
          </a:stretch>
        </p:blipFill>
        <p:spPr>
          <a:xfrm>
            <a:off x="4610100" y="2019300"/>
            <a:ext cx="4381500" cy="3505200"/>
          </a:xfrm>
          <a:prstGeom prst="rect">
            <a:avLst/>
          </a:prstGeom>
          <a:solidFill>
            <a:srgbClr val="FFFFFF"/>
          </a:solidFill>
          <a:ln>
            <a:noFill/>
            <a:prstDash/>
          </a:ln>
        </p:spPr>
      </p:pic>
      <p:sp>
        <p:nvSpPr>
          <p:cNvPr id="12" name="TextBox 11"/>
          <p:cNvSpPr txBox="1"/>
          <p:nvPr/>
        </p:nvSpPr>
        <p:spPr>
          <a:xfrm>
            <a:off x="5181600" y="190500"/>
            <a:ext cx="2578100" cy="307777"/>
          </a:xfrm>
          <a:prstGeom prst="rect">
            <a:avLst/>
          </a:prstGeom>
          <a:noFill/>
        </p:spPr>
        <p:txBody>
          <a:bodyPr vert="horz" wrap="square" rtlCol="0">
            <a:spAutoFit/>
          </a:bodyPr>
          <a:lstStyle/>
          <a:p>
            <a:pPr algn="ctr"/>
            <a:r>
              <a:rPr lang="en-US" sz="1400" i="1" dirty="0" smtClean="0">
                <a:latin typeface="Lucida Sans - 16"/>
              </a:rPr>
              <a:t>Short-run Costs of Production</a:t>
            </a:r>
            <a:endParaRPr lang="en-US" sz="1400" i="1" dirty="0">
              <a:latin typeface="Lucida Sans - 16"/>
            </a:endParaRPr>
          </a:p>
        </p:txBody>
      </p:sp>
    </p:spTree>
    <p:extLst>
      <p:ext uri="{BB962C8B-B14F-4D97-AF65-F5344CB8AC3E}">
        <p14:creationId xmlns:p14="http://schemas.microsoft.com/office/powerpoint/2010/main" val="224593654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754</TotalTime>
  <Words>4674</Words>
  <Application>Microsoft Office PowerPoint</Application>
  <PresentationFormat>On-screen Show (16:10)</PresentationFormat>
  <Paragraphs>386</Paragraphs>
  <Slides>31</Slides>
  <Notes>0</Notes>
  <HiddenSlides>0</HiddenSlides>
  <MMClips>7</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Zurich International School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Jason Welker</dc:creator>
  <cp:lastModifiedBy>Jason Welker</cp:lastModifiedBy>
  <cp:revision>75</cp:revision>
  <dcterms:created xsi:type="dcterms:W3CDTF">2012-04-30T21:36:44Z</dcterms:created>
  <dcterms:modified xsi:type="dcterms:W3CDTF">2012-08-03T11:58:42Z</dcterms:modified>
</cp:coreProperties>
</file>